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4"/>
  </p:notesMasterIdLst>
  <p:sldIdLst>
    <p:sldId id="553" r:id="rId2"/>
    <p:sldId id="560" r:id="rId3"/>
    <p:sldId id="570" r:id="rId4"/>
    <p:sldId id="572" r:id="rId5"/>
    <p:sldId id="563" r:id="rId6"/>
    <p:sldId id="562" r:id="rId7"/>
    <p:sldId id="566" r:id="rId8"/>
    <p:sldId id="567" r:id="rId9"/>
    <p:sldId id="569" r:id="rId10"/>
    <p:sldId id="568" r:id="rId11"/>
    <p:sldId id="565" r:id="rId12"/>
    <p:sldId id="5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61D6EAC-4DFE-4478-875F-A77C425A966D}">
          <p14:sldIdLst>
            <p14:sldId id="553"/>
          </p14:sldIdLst>
        </p14:section>
        <p14:section name="Раздел без заголовка" id="{BE3EB993-5559-4C39-9376-15163E7271A9}">
          <p14:sldIdLst>
            <p14:sldId id="560"/>
            <p14:sldId id="570"/>
            <p14:sldId id="572"/>
            <p14:sldId id="563"/>
            <p14:sldId id="562"/>
            <p14:sldId id="566"/>
            <p14:sldId id="567"/>
            <p14:sldId id="569"/>
            <p14:sldId id="568"/>
            <p14:sldId id="565"/>
            <p14:sldId id="5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375"/>
    <a:srgbClr val="637B9B"/>
    <a:srgbClr val="F4F5F6"/>
    <a:srgbClr val="35112B"/>
    <a:srgbClr val="9AC5E6"/>
    <a:srgbClr val="9BC2E9"/>
    <a:srgbClr val="461938"/>
    <a:srgbClr val="743551"/>
    <a:srgbClr val="35112A"/>
    <a:srgbClr val="753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3376" autoAdjust="0"/>
  </p:normalViewPr>
  <p:slideViewPr>
    <p:cSldViewPr snapToGrid="0">
      <p:cViewPr varScale="1">
        <p:scale>
          <a:sx n="111" d="100"/>
          <a:sy n="111" d="100"/>
        </p:scale>
        <p:origin x="74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E0BA7-50DA-47A2-8E97-2D3DCFF13EC2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AD49F-D4F1-4A48-AA6A-E314FE3A4F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0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3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24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2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5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75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0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1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53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5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5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4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883A9-A8DA-4518-85F9-E3F855E9BF8F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7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4.pn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soblgaz.ru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ogorodsk.avfedorov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4Uw3/41eojxm34" TargetMode="External"/><Relationship Id="rId5" Type="http://schemas.openxmlformats.org/officeDocument/2006/relationships/hyperlink" Target="https://cloud.mail.ru/public/4kBu/3AoDKLtt7" TargetMode="Externa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322"/>
            <a:ext cx="12187128" cy="6857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7" y="276713"/>
            <a:ext cx="1122909" cy="15086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987" y="421587"/>
            <a:ext cx="1049672" cy="13631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54137" y="561685"/>
            <a:ext cx="882253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dirty="0">
                <a:solidFill>
                  <a:srgbClr val="054375"/>
                </a:solidFill>
                <a:latin typeface="Styrene A Web Med" pitchFamily="2" charset="-52"/>
              </a:rPr>
              <a:t>БОГОРОДСКИЙ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54137" y="1333660"/>
            <a:ext cx="88225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054375"/>
                </a:solidFill>
                <a:latin typeface="Styrene A Web Med" pitchFamily="2" charset="-52"/>
              </a:rPr>
              <a:t>ГОРОДСКОЙ ОКРУГ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9C9E2F-B8E4-9D53-2806-2380BD93999E}"/>
              </a:ext>
            </a:extLst>
          </p:cNvPr>
          <p:cNvSpPr txBox="1"/>
          <p:nvPr/>
        </p:nvSpPr>
        <p:spPr>
          <a:xfrm>
            <a:off x="936829" y="2923745"/>
            <a:ext cx="103183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spc="600" dirty="0">
                <a:solidFill>
                  <a:srgbClr val="054375"/>
                </a:solidFill>
                <a:latin typeface="Bebas Neue Bold" panose="020B0606020202050201" pitchFamily="34" charset="-52"/>
              </a:rPr>
              <a:t>ИНВЕСТИЦИОННЫЙ</a:t>
            </a:r>
          </a:p>
          <a:p>
            <a:pPr algn="ctr"/>
            <a:r>
              <a:rPr lang="ru-RU" sz="6000" b="1" spc="600" dirty="0">
                <a:solidFill>
                  <a:srgbClr val="054375"/>
                </a:solidFill>
                <a:latin typeface="Bebas Neue Bold" panose="020B0606020202050201" pitchFamily="34" charset="-52"/>
              </a:rPr>
              <a:t> ПАСПОРТ</a:t>
            </a:r>
            <a:endParaRPr lang="en-US" sz="6000" b="1" spc="600" dirty="0">
              <a:solidFill>
                <a:srgbClr val="054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7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2148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788553" y="196812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БОГОРОДСКИЙ</a:t>
            </a:r>
          </a:p>
          <a:p>
            <a:r>
              <a:rPr lang="ru-RU" sz="1100" dirty="0">
                <a:solidFill>
                  <a:srgbClr val="054375"/>
                </a:solidFill>
                <a:latin typeface="Styrene A Web Med" pitchFamily="2" charset="-52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7" y="281595"/>
            <a:ext cx="524836" cy="681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491A26-FE1B-17D1-BE0A-82FAC3F88284}"/>
              </a:ext>
            </a:extLst>
          </p:cNvPr>
          <p:cNvSpPr txBox="1"/>
          <p:nvPr/>
        </p:nvSpPr>
        <p:spPr>
          <a:xfrm>
            <a:off x="2064455" y="254657"/>
            <a:ext cx="9053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Энергообеспеченность богородского городского округа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FEF06DE-605C-7662-1F62-45A6079815D3}"/>
              </a:ext>
            </a:extLst>
          </p:cNvPr>
          <p:cNvSpPr/>
          <p:nvPr/>
        </p:nvSpPr>
        <p:spPr>
          <a:xfrm>
            <a:off x="3404776" y="1547463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3AF690B-6AB4-CF08-CADF-D1887E32CE55}"/>
              </a:ext>
            </a:extLst>
          </p:cNvPr>
          <p:cNvSpPr/>
          <p:nvPr/>
        </p:nvSpPr>
        <p:spPr>
          <a:xfrm>
            <a:off x="6244028" y="155861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2ADACDA-8881-7FF8-6F23-D887989DE85A}"/>
              </a:ext>
            </a:extLst>
          </p:cNvPr>
          <p:cNvSpPr/>
          <p:nvPr/>
        </p:nvSpPr>
        <p:spPr>
          <a:xfrm>
            <a:off x="4344438" y="4386245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9402020-9250-DD23-576F-82F5302F2E13}"/>
              </a:ext>
            </a:extLst>
          </p:cNvPr>
          <p:cNvSpPr/>
          <p:nvPr/>
        </p:nvSpPr>
        <p:spPr>
          <a:xfrm>
            <a:off x="593584" y="1514006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633A64F-4197-F33C-8236-A7DEDA9A1FCC}"/>
              </a:ext>
            </a:extLst>
          </p:cNvPr>
          <p:cNvSpPr/>
          <p:nvPr/>
        </p:nvSpPr>
        <p:spPr>
          <a:xfrm>
            <a:off x="7174413" y="442257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CA0DCDE-3EC3-A047-E637-E4ECD748E7E8}"/>
              </a:ext>
            </a:extLst>
          </p:cNvPr>
          <p:cNvSpPr/>
          <p:nvPr/>
        </p:nvSpPr>
        <p:spPr>
          <a:xfrm>
            <a:off x="925099" y="4376551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DF2D5BD-43CB-0831-327E-E1CE1AE2C739}"/>
              </a:ext>
            </a:extLst>
          </p:cNvPr>
          <p:cNvSpPr/>
          <p:nvPr/>
        </p:nvSpPr>
        <p:spPr>
          <a:xfrm>
            <a:off x="9149027" y="1436417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C159EB-6DB9-BAEE-3BF9-AC16F4D86740}"/>
              </a:ext>
            </a:extLst>
          </p:cNvPr>
          <p:cNvSpPr/>
          <p:nvPr/>
        </p:nvSpPr>
        <p:spPr>
          <a:xfrm>
            <a:off x="1402388" y="602859"/>
            <a:ext cx="10716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48EB346-A665-3080-8348-2CA6D5911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08" y="1232969"/>
            <a:ext cx="270605" cy="32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8CA160D-A17C-EDDF-CBDD-84F451041497}"/>
              </a:ext>
            </a:extLst>
          </p:cNvPr>
          <p:cNvSpPr/>
          <p:nvPr/>
        </p:nvSpPr>
        <p:spPr>
          <a:xfrm>
            <a:off x="1710729" y="1118521"/>
            <a:ext cx="561098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ПАО «МОЭСК»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резерв мощности для технологического присоединения - 306.69 МВА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2945A73C-60E0-E4A9-28F7-596A68DDF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10" y="1932788"/>
            <a:ext cx="3048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81CC32F-0D78-10AA-28A1-896F12670E6C}"/>
              </a:ext>
            </a:extLst>
          </p:cNvPr>
          <p:cNvSpPr/>
          <p:nvPr/>
        </p:nvSpPr>
        <p:spPr>
          <a:xfrm>
            <a:off x="1710729" y="1821321"/>
            <a:ext cx="2382383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АО «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Ногинскмежрайгаз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»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https://mosoblgaz.ru/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)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Подключение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Юридическим лицам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A627A6-0EDC-CF3B-719A-4D952F531AC3}"/>
              </a:ext>
            </a:extLst>
          </p:cNvPr>
          <p:cNvSpPr/>
          <p:nvPr/>
        </p:nvSpPr>
        <p:spPr>
          <a:xfrm>
            <a:off x="1674406" y="3709144"/>
            <a:ext cx="212750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ГКУ МО «АРКИ»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http://arki.mosreg.ru/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3590AE5-5F07-766D-9D9D-1CD5D38C1731}"/>
              </a:ext>
            </a:extLst>
          </p:cNvPr>
          <p:cNvSpPr/>
          <p:nvPr/>
        </p:nvSpPr>
        <p:spPr>
          <a:xfrm>
            <a:off x="1698531" y="4433106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Деятельность</a:t>
            </a:r>
          </a:p>
        </p:txBody>
      </p:sp>
      <p:sp>
        <p:nvSpPr>
          <p:cNvPr id="13" name="Стрелка вниз 11">
            <a:extLst>
              <a:ext uri="{FF2B5EF4-FFF2-40B4-BE49-F238E27FC236}">
                <a16:creationId xmlns:a16="http://schemas.microsoft.com/office/drawing/2014/main" id="{D4B34AAF-D61E-DFD9-E402-0A894A58661B}"/>
              </a:ext>
            </a:extLst>
          </p:cNvPr>
          <p:cNvSpPr/>
          <p:nvPr/>
        </p:nvSpPr>
        <p:spPr>
          <a:xfrm>
            <a:off x="2289689" y="2888441"/>
            <a:ext cx="189764" cy="203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38">
            <a:extLst>
              <a:ext uri="{FF2B5EF4-FFF2-40B4-BE49-F238E27FC236}">
                <a16:creationId xmlns:a16="http://schemas.microsoft.com/office/drawing/2014/main" id="{CF1CE8AA-AE9C-E8E5-5610-9942D5009D01}"/>
              </a:ext>
            </a:extLst>
          </p:cNvPr>
          <p:cNvSpPr/>
          <p:nvPr/>
        </p:nvSpPr>
        <p:spPr>
          <a:xfrm>
            <a:off x="2289689" y="3431861"/>
            <a:ext cx="189764" cy="203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40">
            <a:extLst>
              <a:ext uri="{FF2B5EF4-FFF2-40B4-BE49-F238E27FC236}">
                <a16:creationId xmlns:a16="http://schemas.microsoft.com/office/drawing/2014/main" id="{F0F294BE-A607-7A2B-4B0D-06CC3AE091BF}"/>
              </a:ext>
            </a:extLst>
          </p:cNvPr>
          <p:cNvSpPr/>
          <p:nvPr/>
        </p:nvSpPr>
        <p:spPr>
          <a:xfrm>
            <a:off x="2381138" y="4314054"/>
            <a:ext cx="189764" cy="203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9D55EB-0CF7-47E4-B92B-F93BB7922585}"/>
              </a:ext>
            </a:extLst>
          </p:cNvPr>
          <p:cNvSpPr/>
          <p:nvPr/>
        </p:nvSpPr>
        <p:spPr>
          <a:xfrm>
            <a:off x="1672257" y="4892431"/>
            <a:ext cx="252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Карта свободных мощностей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285F233-DA67-CB29-E81E-055435BE77C8}"/>
              </a:ext>
            </a:extLst>
          </p:cNvPr>
          <p:cNvSpPr/>
          <p:nvPr/>
        </p:nvSpPr>
        <p:spPr>
          <a:xfrm>
            <a:off x="1685362" y="54931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Теплоснабжение,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водоснабжение, водоотведение</a:t>
            </a:r>
          </a:p>
        </p:txBody>
      </p:sp>
      <p:sp>
        <p:nvSpPr>
          <p:cNvPr id="23" name="Стрелка вниз 45">
            <a:extLst>
              <a:ext uri="{FF2B5EF4-FFF2-40B4-BE49-F238E27FC236}">
                <a16:creationId xmlns:a16="http://schemas.microsoft.com/office/drawing/2014/main" id="{B56E2FC8-AB86-B4DF-2EF5-5DF0FC9D34A9}"/>
              </a:ext>
            </a:extLst>
          </p:cNvPr>
          <p:cNvSpPr/>
          <p:nvPr/>
        </p:nvSpPr>
        <p:spPr>
          <a:xfrm>
            <a:off x="2381138" y="5315057"/>
            <a:ext cx="189764" cy="203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4392FE72-F38A-175F-D237-2A7D4B7433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219" y="1968680"/>
            <a:ext cx="4523909" cy="411641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C6B0F55D-C78E-FA32-6216-60471883D9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61" y="2574261"/>
            <a:ext cx="2143453" cy="353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64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788553" y="196812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БОГОРОДСКИЙ</a:t>
            </a:r>
          </a:p>
          <a:p>
            <a:r>
              <a:rPr lang="ru-RU" sz="1100" dirty="0">
                <a:solidFill>
                  <a:srgbClr val="054375"/>
                </a:solidFill>
                <a:latin typeface="Styrene A Web Med" pitchFamily="2" charset="-52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7" y="281595"/>
            <a:ext cx="524836" cy="681590"/>
          </a:xfrm>
          <a:prstGeom prst="rect">
            <a:avLst/>
          </a:prstGeom>
        </p:spPr>
      </p:pic>
      <p:sp>
        <p:nvSpPr>
          <p:cNvPr id="2" name="Google Shape;333;p43">
            <a:extLst>
              <a:ext uri="{FF2B5EF4-FFF2-40B4-BE49-F238E27FC236}">
                <a16:creationId xmlns:a16="http://schemas.microsoft.com/office/drawing/2014/main" id="{4D612340-AC9A-BC70-08DC-204257DA7DE4}"/>
              </a:ext>
            </a:extLst>
          </p:cNvPr>
          <p:cNvSpPr/>
          <p:nvPr/>
        </p:nvSpPr>
        <p:spPr>
          <a:xfrm>
            <a:off x="159660" y="1140542"/>
            <a:ext cx="1810263" cy="1466541"/>
          </a:xfrm>
          <a:custGeom>
            <a:avLst/>
            <a:gdLst/>
            <a:ahLst/>
            <a:cxnLst/>
            <a:rect l="l" t="t" r="r" b="b"/>
            <a:pathLst>
              <a:path w="1244405" h="1244405" extrusionOk="0">
                <a:moveTo>
                  <a:pt x="0" y="622203"/>
                </a:moveTo>
                <a:cubicBezTo>
                  <a:pt x="0" y="278570"/>
                  <a:pt x="278570" y="0"/>
                  <a:pt x="622203" y="0"/>
                </a:cubicBezTo>
                <a:cubicBezTo>
                  <a:pt x="965836" y="0"/>
                  <a:pt x="1244406" y="278570"/>
                  <a:pt x="1244406" y="622203"/>
                </a:cubicBezTo>
                <a:cubicBezTo>
                  <a:pt x="1244406" y="965836"/>
                  <a:pt x="965836" y="1244406"/>
                  <a:pt x="622203" y="1244406"/>
                </a:cubicBezTo>
                <a:cubicBezTo>
                  <a:pt x="278570" y="1244406"/>
                  <a:pt x="0" y="965836"/>
                  <a:pt x="0" y="62220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flat" cmpd="sng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2967" tIns="242967" rIns="242967" bIns="242967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rPr>
              <a:t>Запрос от инвестора</a:t>
            </a:r>
            <a:endParaRPr b="1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49;p43">
            <a:extLst>
              <a:ext uri="{FF2B5EF4-FFF2-40B4-BE49-F238E27FC236}">
                <a16:creationId xmlns:a16="http://schemas.microsoft.com/office/drawing/2014/main" id="{BC3527FF-6687-D5FE-958F-94E5F8BBF639}"/>
              </a:ext>
            </a:extLst>
          </p:cNvPr>
          <p:cNvSpPr txBox="1"/>
          <p:nvPr/>
        </p:nvSpPr>
        <p:spPr>
          <a:xfrm>
            <a:off x="908955" y="1100986"/>
            <a:ext cx="395393" cy="27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ru" sz="1467" b="1">
                <a:solidFill>
                  <a:srgbClr val="434343"/>
                </a:solidFill>
                <a:latin typeface="Bebas Neue Bold" panose="020B0606020202050201" pitchFamily="34" charset="-52"/>
              </a:rPr>
              <a:t>1</a:t>
            </a:r>
            <a:endParaRPr sz="1467">
              <a:solidFill>
                <a:srgbClr val="434343"/>
              </a:solidFill>
              <a:latin typeface="Bebas Neue Bold" panose="020B0606020202050201" pitchFamily="34" charset="-52"/>
            </a:endParaRPr>
          </a:p>
        </p:txBody>
      </p:sp>
      <p:grpSp>
        <p:nvGrpSpPr>
          <p:cNvPr id="6" name="Google Shape;350;p43">
            <a:extLst>
              <a:ext uri="{FF2B5EF4-FFF2-40B4-BE49-F238E27FC236}">
                <a16:creationId xmlns:a16="http://schemas.microsoft.com/office/drawing/2014/main" id="{DC3B4D81-0B7F-AC3C-D945-0ADA719FD50B}"/>
              </a:ext>
            </a:extLst>
          </p:cNvPr>
          <p:cNvGrpSpPr/>
          <p:nvPr/>
        </p:nvGrpSpPr>
        <p:grpSpPr>
          <a:xfrm>
            <a:off x="2119588" y="1052580"/>
            <a:ext cx="1810263" cy="1466540"/>
            <a:chOff x="1502414" y="895578"/>
            <a:chExt cx="1244405" cy="1244405"/>
          </a:xfrm>
        </p:grpSpPr>
        <p:sp>
          <p:nvSpPr>
            <p:cNvPr id="7" name="Google Shape;351;p43">
              <a:extLst>
                <a:ext uri="{FF2B5EF4-FFF2-40B4-BE49-F238E27FC236}">
                  <a16:creationId xmlns:a16="http://schemas.microsoft.com/office/drawing/2014/main" id="{11BEFBD7-B289-992D-48BE-F7ED10A3620C}"/>
                </a:ext>
              </a:extLst>
            </p:cNvPr>
            <p:cNvSpPr/>
            <p:nvPr/>
          </p:nvSpPr>
          <p:spPr>
            <a:xfrm>
              <a:off x="1502414" y="895578"/>
              <a:ext cx="1244405" cy="1244405"/>
            </a:xfrm>
            <a:custGeom>
              <a:avLst/>
              <a:gdLst/>
              <a:ahLst/>
              <a:cxnLst/>
              <a:rect l="l" t="t" r="r" b="b"/>
              <a:pathLst>
                <a:path w="1244405" h="1244405" extrusionOk="0">
                  <a:moveTo>
                    <a:pt x="0" y="622203"/>
                  </a:moveTo>
                  <a:cubicBezTo>
                    <a:pt x="0" y="278570"/>
                    <a:pt x="278570" y="0"/>
                    <a:pt x="622203" y="0"/>
                  </a:cubicBezTo>
                  <a:cubicBezTo>
                    <a:pt x="965836" y="0"/>
                    <a:pt x="1244406" y="278570"/>
                    <a:pt x="1244406" y="622203"/>
                  </a:cubicBezTo>
                  <a:cubicBezTo>
                    <a:pt x="1244406" y="965836"/>
                    <a:pt x="965836" y="1244406"/>
                    <a:pt x="622203" y="1244406"/>
                  </a:cubicBezTo>
                  <a:cubicBezTo>
                    <a:pt x="278570" y="1244406"/>
                    <a:pt x="0" y="965836"/>
                    <a:pt x="0" y="62220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2967" tIns="242967" rIns="242967" bIns="2429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Консультация</a:t>
              </a:r>
              <a:endParaRPr sz="16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355;p43">
              <a:extLst>
                <a:ext uri="{FF2B5EF4-FFF2-40B4-BE49-F238E27FC236}">
                  <a16:creationId xmlns:a16="http://schemas.microsoft.com/office/drawing/2014/main" id="{F48F6403-5FA4-BC3C-EAB1-5C0C38FC5D84}"/>
                </a:ext>
              </a:extLst>
            </p:cNvPr>
            <p:cNvSpPr txBox="1"/>
            <p:nvPr/>
          </p:nvSpPr>
          <p:spPr>
            <a:xfrm>
              <a:off x="1977916" y="918180"/>
              <a:ext cx="293400" cy="204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ru" sz="1467" b="1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Arial"/>
                  <a:cs typeface="Arial"/>
                  <a:sym typeface="Arial"/>
                </a:rPr>
                <a:t>2</a:t>
              </a:r>
              <a:endParaRPr sz="1467" b="1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356;p43">
            <a:extLst>
              <a:ext uri="{FF2B5EF4-FFF2-40B4-BE49-F238E27FC236}">
                <a16:creationId xmlns:a16="http://schemas.microsoft.com/office/drawing/2014/main" id="{84F444FC-A8AB-1AC1-AA08-9476B31C624C}"/>
              </a:ext>
            </a:extLst>
          </p:cNvPr>
          <p:cNvGrpSpPr/>
          <p:nvPr/>
        </p:nvGrpSpPr>
        <p:grpSpPr>
          <a:xfrm>
            <a:off x="4024518" y="1081428"/>
            <a:ext cx="1810263" cy="1490339"/>
            <a:chOff x="2746819" y="875385"/>
            <a:chExt cx="1244405" cy="1264598"/>
          </a:xfrm>
        </p:grpSpPr>
        <p:sp>
          <p:nvSpPr>
            <p:cNvPr id="10" name="Google Shape;357;p43">
              <a:extLst>
                <a:ext uri="{FF2B5EF4-FFF2-40B4-BE49-F238E27FC236}">
                  <a16:creationId xmlns:a16="http://schemas.microsoft.com/office/drawing/2014/main" id="{4A731B73-D154-231F-E4BA-8F132F79234F}"/>
                </a:ext>
              </a:extLst>
            </p:cNvPr>
            <p:cNvSpPr/>
            <p:nvPr/>
          </p:nvSpPr>
          <p:spPr>
            <a:xfrm>
              <a:off x="2746819" y="895578"/>
              <a:ext cx="1244405" cy="1244405"/>
            </a:xfrm>
            <a:custGeom>
              <a:avLst/>
              <a:gdLst/>
              <a:ahLst/>
              <a:cxnLst/>
              <a:rect l="l" t="t" r="r" b="b"/>
              <a:pathLst>
                <a:path w="1244405" h="1244405" extrusionOk="0">
                  <a:moveTo>
                    <a:pt x="0" y="622203"/>
                  </a:moveTo>
                  <a:cubicBezTo>
                    <a:pt x="0" y="278570"/>
                    <a:pt x="278570" y="0"/>
                    <a:pt x="622203" y="0"/>
                  </a:cubicBezTo>
                  <a:cubicBezTo>
                    <a:pt x="965836" y="0"/>
                    <a:pt x="1244406" y="278570"/>
                    <a:pt x="1244406" y="622203"/>
                  </a:cubicBezTo>
                  <a:cubicBezTo>
                    <a:pt x="1244406" y="965836"/>
                    <a:pt x="965836" y="1244406"/>
                    <a:pt x="622203" y="1244406"/>
                  </a:cubicBezTo>
                  <a:cubicBezTo>
                    <a:pt x="278570" y="1244406"/>
                    <a:pt x="0" y="965836"/>
                    <a:pt x="0" y="622203"/>
                  </a:cubicBezTo>
                  <a:close/>
                </a:path>
              </a:pathLst>
            </a:custGeom>
            <a:solidFill>
              <a:srgbClr val="D1FFFF"/>
            </a:solidFill>
            <a:ln w="25400" cap="flat" cmpd="sng">
              <a:solidFill>
                <a:srgbClr val="D1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2967" tIns="242967" rIns="242967" bIns="2429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" sz="16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Отправка </a:t>
              </a: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формы на подбор локации</a:t>
              </a:r>
              <a:endParaRPr sz="16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358;p43">
              <a:extLst>
                <a:ext uri="{FF2B5EF4-FFF2-40B4-BE49-F238E27FC236}">
                  <a16:creationId xmlns:a16="http://schemas.microsoft.com/office/drawing/2014/main" id="{AD93A73C-B168-E5CE-689A-68C9BC2A583C}"/>
                </a:ext>
              </a:extLst>
            </p:cNvPr>
            <p:cNvSpPr txBox="1"/>
            <p:nvPr/>
          </p:nvSpPr>
          <p:spPr>
            <a:xfrm>
              <a:off x="3237495" y="875385"/>
              <a:ext cx="271800" cy="204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ru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Arial"/>
                  <a:cs typeface="Arial"/>
                  <a:sym typeface="Arial"/>
                </a:rPr>
                <a:t>3</a:t>
              </a:r>
              <a:endParaRPr sz="1467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359;p43">
            <a:extLst>
              <a:ext uri="{FF2B5EF4-FFF2-40B4-BE49-F238E27FC236}">
                <a16:creationId xmlns:a16="http://schemas.microsoft.com/office/drawing/2014/main" id="{1A64F5ED-4903-6661-7C2A-525593C88059}"/>
              </a:ext>
            </a:extLst>
          </p:cNvPr>
          <p:cNvGrpSpPr/>
          <p:nvPr/>
        </p:nvGrpSpPr>
        <p:grpSpPr>
          <a:xfrm>
            <a:off x="5959262" y="1067415"/>
            <a:ext cx="1901380" cy="1498046"/>
            <a:chOff x="3991225" y="868844"/>
            <a:chExt cx="1307040" cy="1271138"/>
          </a:xfrm>
        </p:grpSpPr>
        <p:sp>
          <p:nvSpPr>
            <p:cNvPr id="13" name="Google Shape;360;p43">
              <a:extLst>
                <a:ext uri="{FF2B5EF4-FFF2-40B4-BE49-F238E27FC236}">
                  <a16:creationId xmlns:a16="http://schemas.microsoft.com/office/drawing/2014/main" id="{3A90E5DB-81EE-BAA3-FC75-BB14AFBD9159}"/>
                </a:ext>
              </a:extLst>
            </p:cNvPr>
            <p:cNvSpPr/>
            <p:nvPr/>
          </p:nvSpPr>
          <p:spPr>
            <a:xfrm>
              <a:off x="3991225" y="911262"/>
              <a:ext cx="1307040" cy="1228720"/>
            </a:xfrm>
            <a:custGeom>
              <a:avLst/>
              <a:gdLst/>
              <a:ahLst/>
              <a:cxnLst/>
              <a:rect l="l" t="t" r="r" b="b"/>
              <a:pathLst>
                <a:path w="1244405" h="1244405" extrusionOk="0">
                  <a:moveTo>
                    <a:pt x="0" y="622203"/>
                  </a:moveTo>
                  <a:cubicBezTo>
                    <a:pt x="0" y="278570"/>
                    <a:pt x="278570" y="0"/>
                    <a:pt x="622203" y="0"/>
                  </a:cubicBezTo>
                  <a:cubicBezTo>
                    <a:pt x="965836" y="0"/>
                    <a:pt x="1244406" y="278570"/>
                    <a:pt x="1244406" y="622203"/>
                  </a:cubicBezTo>
                  <a:cubicBezTo>
                    <a:pt x="1244406" y="965836"/>
                    <a:pt x="965836" y="1244406"/>
                    <a:pt x="622203" y="1244406"/>
                  </a:cubicBezTo>
                  <a:cubicBezTo>
                    <a:pt x="278570" y="1244406"/>
                    <a:pt x="0" y="965836"/>
                    <a:pt x="0" y="622203"/>
                  </a:cubicBezTo>
                  <a:close/>
                </a:path>
              </a:pathLst>
            </a:custGeom>
            <a:solidFill>
              <a:srgbClr val="D1FFFF"/>
            </a:solidFill>
            <a:ln w="25400" cap="flat" cmpd="sng">
              <a:solidFill>
                <a:srgbClr val="D1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2967" tIns="242967" rIns="242967" bIns="2429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Получение </a:t>
              </a:r>
              <a:r>
                <a:rPr lang="ru-RU" sz="1600" b="1" dirty="0" err="1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ТЭПов</a:t>
              </a: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 проекта</a:t>
              </a:r>
              <a:endParaRPr sz="16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61;p43">
              <a:extLst>
                <a:ext uri="{FF2B5EF4-FFF2-40B4-BE49-F238E27FC236}">
                  <a16:creationId xmlns:a16="http://schemas.microsoft.com/office/drawing/2014/main" id="{639F5DA2-9E44-05EE-12D2-2E471A812139}"/>
                </a:ext>
              </a:extLst>
            </p:cNvPr>
            <p:cNvSpPr txBox="1"/>
            <p:nvPr/>
          </p:nvSpPr>
          <p:spPr>
            <a:xfrm>
              <a:off x="4477527" y="868844"/>
              <a:ext cx="271800" cy="204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ru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Arial"/>
                  <a:cs typeface="Arial"/>
                  <a:sym typeface="Arial"/>
                </a:rPr>
                <a:t>4</a:t>
              </a:r>
              <a:endParaRPr sz="1467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365;p43">
            <a:extLst>
              <a:ext uri="{FF2B5EF4-FFF2-40B4-BE49-F238E27FC236}">
                <a16:creationId xmlns:a16="http://schemas.microsoft.com/office/drawing/2014/main" id="{A585A7AB-A831-C22F-C4F2-27DBF1E35E90}"/>
              </a:ext>
            </a:extLst>
          </p:cNvPr>
          <p:cNvGrpSpPr/>
          <p:nvPr/>
        </p:nvGrpSpPr>
        <p:grpSpPr>
          <a:xfrm>
            <a:off x="10182599" y="976112"/>
            <a:ext cx="1810263" cy="1466541"/>
            <a:chOff x="5268741" y="903186"/>
            <a:chExt cx="1244405" cy="124440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Google Shape;366;p43">
              <a:extLst>
                <a:ext uri="{FF2B5EF4-FFF2-40B4-BE49-F238E27FC236}">
                  <a16:creationId xmlns:a16="http://schemas.microsoft.com/office/drawing/2014/main" id="{4EBBE462-961F-537C-4C3D-759A6BABC70D}"/>
                </a:ext>
              </a:extLst>
            </p:cNvPr>
            <p:cNvSpPr/>
            <p:nvPr/>
          </p:nvSpPr>
          <p:spPr>
            <a:xfrm>
              <a:off x="5268741" y="903186"/>
              <a:ext cx="1244405" cy="1244405"/>
            </a:xfrm>
            <a:custGeom>
              <a:avLst/>
              <a:gdLst/>
              <a:ahLst/>
              <a:cxnLst/>
              <a:rect l="l" t="t" r="r" b="b"/>
              <a:pathLst>
                <a:path w="1244405" h="1244405" extrusionOk="0">
                  <a:moveTo>
                    <a:pt x="0" y="622203"/>
                  </a:moveTo>
                  <a:cubicBezTo>
                    <a:pt x="0" y="278570"/>
                    <a:pt x="278570" y="0"/>
                    <a:pt x="622203" y="0"/>
                  </a:cubicBezTo>
                  <a:cubicBezTo>
                    <a:pt x="965836" y="0"/>
                    <a:pt x="1244406" y="278570"/>
                    <a:pt x="1244406" y="622203"/>
                  </a:cubicBezTo>
                  <a:cubicBezTo>
                    <a:pt x="1244406" y="965836"/>
                    <a:pt x="965836" y="1244406"/>
                    <a:pt x="622203" y="1244406"/>
                  </a:cubicBezTo>
                  <a:cubicBezTo>
                    <a:pt x="278570" y="1244406"/>
                    <a:pt x="0" y="965836"/>
                    <a:pt x="0" y="622203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2967" tIns="242967" rIns="242967" bIns="2429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2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Решение земельно-имущественных вопросов/формирование проектов ГЧП, МЧП</a:t>
              </a:r>
            </a:p>
          </p:txBody>
        </p:sp>
        <p:sp>
          <p:nvSpPr>
            <p:cNvPr id="17" name="Google Shape;367;p43">
              <a:extLst>
                <a:ext uri="{FF2B5EF4-FFF2-40B4-BE49-F238E27FC236}">
                  <a16:creationId xmlns:a16="http://schemas.microsoft.com/office/drawing/2014/main" id="{31B5403B-F921-8630-3A01-CA103D7071A0}"/>
                </a:ext>
              </a:extLst>
            </p:cNvPr>
            <p:cNvSpPr txBox="1"/>
            <p:nvPr/>
          </p:nvSpPr>
          <p:spPr>
            <a:xfrm>
              <a:off x="5781596" y="938672"/>
              <a:ext cx="271800" cy="204600"/>
            </a:xfrm>
            <a:prstGeom prst="rect">
              <a:avLst/>
            </a:prstGeom>
            <a:grpFill/>
            <a:ln w="9525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ru-RU" sz="1467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Arial"/>
                  <a:cs typeface="Arial"/>
                  <a:sym typeface="Arial"/>
                </a:rPr>
                <a:t>6</a:t>
              </a:r>
              <a:endParaRPr sz="1467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368;p43">
            <a:extLst>
              <a:ext uri="{FF2B5EF4-FFF2-40B4-BE49-F238E27FC236}">
                <a16:creationId xmlns:a16="http://schemas.microsoft.com/office/drawing/2014/main" id="{A7F25FF0-DB96-B013-6C84-37D6E2EB1B17}"/>
              </a:ext>
            </a:extLst>
          </p:cNvPr>
          <p:cNvGrpSpPr/>
          <p:nvPr/>
        </p:nvGrpSpPr>
        <p:grpSpPr>
          <a:xfrm>
            <a:off x="10152676" y="2708341"/>
            <a:ext cx="1810263" cy="1534485"/>
            <a:chOff x="8989654" y="-613189"/>
            <a:chExt cx="1244405" cy="130205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Google Shape;369;p43">
              <a:extLst>
                <a:ext uri="{FF2B5EF4-FFF2-40B4-BE49-F238E27FC236}">
                  <a16:creationId xmlns:a16="http://schemas.microsoft.com/office/drawing/2014/main" id="{6ACF9100-7927-DF39-A301-720188137B30}"/>
                </a:ext>
              </a:extLst>
            </p:cNvPr>
            <p:cNvSpPr/>
            <p:nvPr/>
          </p:nvSpPr>
          <p:spPr>
            <a:xfrm>
              <a:off x="8989654" y="-555536"/>
              <a:ext cx="1244405" cy="1244405"/>
            </a:xfrm>
            <a:custGeom>
              <a:avLst/>
              <a:gdLst/>
              <a:ahLst/>
              <a:cxnLst/>
              <a:rect l="l" t="t" r="r" b="b"/>
              <a:pathLst>
                <a:path w="1244405" h="1244405" extrusionOk="0">
                  <a:moveTo>
                    <a:pt x="0" y="622203"/>
                  </a:moveTo>
                  <a:cubicBezTo>
                    <a:pt x="0" y="278570"/>
                    <a:pt x="278570" y="0"/>
                    <a:pt x="622203" y="0"/>
                  </a:cubicBezTo>
                  <a:cubicBezTo>
                    <a:pt x="965836" y="0"/>
                    <a:pt x="1244406" y="278570"/>
                    <a:pt x="1244406" y="622203"/>
                  </a:cubicBezTo>
                  <a:cubicBezTo>
                    <a:pt x="1244406" y="965836"/>
                    <a:pt x="965836" y="1244406"/>
                    <a:pt x="622203" y="1244406"/>
                  </a:cubicBezTo>
                  <a:cubicBezTo>
                    <a:pt x="278570" y="1244406"/>
                    <a:pt x="0" y="965836"/>
                    <a:pt x="0" y="622203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2967" tIns="242967" rIns="242967" bIns="2429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Привлечение ЦИОГВ (МИИ и др.) в части получения региональных мер поддержек</a:t>
              </a:r>
              <a:endParaRPr sz="14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70;p43">
              <a:extLst>
                <a:ext uri="{FF2B5EF4-FFF2-40B4-BE49-F238E27FC236}">
                  <a16:creationId xmlns:a16="http://schemas.microsoft.com/office/drawing/2014/main" id="{5CAA26E6-F9A6-D144-560C-1E93A8D29BBC}"/>
                </a:ext>
              </a:extLst>
            </p:cNvPr>
            <p:cNvSpPr txBox="1"/>
            <p:nvPr/>
          </p:nvSpPr>
          <p:spPr>
            <a:xfrm>
              <a:off x="9506415" y="-613189"/>
              <a:ext cx="271800" cy="2121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ru-RU" sz="1467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Arial"/>
                  <a:cs typeface="Arial"/>
                  <a:sym typeface="Arial"/>
                </a:rPr>
                <a:t>7</a:t>
              </a:r>
              <a:endParaRPr sz="1467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371;p43">
            <a:extLst>
              <a:ext uri="{FF2B5EF4-FFF2-40B4-BE49-F238E27FC236}">
                <a16:creationId xmlns:a16="http://schemas.microsoft.com/office/drawing/2014/main" id="{FCBB95AF-9494-1150-D6C9-253EDC38D73A}"/>
              </a:ext>
            </a:extLst>
          </p:cNvPr>
          <p:cNvGrpSpPr/>
          <p:nvPr/>
        </p:nvGrpSpPr>
        <p:grpSpPr>
          <a:xfrm>
            <a:off x="10152677" y="4598170"/>
            <a:ext cx="1840185" cy="1556505"/>
            <a:chOff x="9073981" y="3223438"/>
            <a:chExt cx="1264974" cy="132074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2" name="Google Shape;372;p43">
              <a:extLst>
                <a:ext uri="{FF2B5EF4-FFF2-40B4-BE49-F238E27FC236}">
                  <a16:creationId xmlns:a16="http://schemas.microsoft.com/office/drawing/2014/main" id="{EFB5FA4A-95BB-9C3B-3358-F6C3CE44129D}"/>
                </a:ext>
              </a:extLst>
            </p:cNvPr>
            <p:cNvSpPr/>
            <p:nvPr/>
          </p:nvSpPr>
          <p:spPr>
            <a:xfrm>
              <a:off x="9073981" y="3279206"/>
              <a:ext cx="1264974" cy="1264974"/>
            </a:xfrm>
            <a:custGeom>
              <a:avLst/>
              <a:gdLst/>
              <a:ahLst/>
              <a:cxnLst/>
              <a:rect l="l" t="t" r="r" b="b"/>
              <a:pathLst>
                <a:path w="1264974" h="1264974" extrusionOk="0">
                  <a:moveTo>
                    <a:pt x="0" y="632487"/>
                  </a:moveTo>
                  <a:cubicBezTo>
                    <a:pt x="0" y="283174"/>
                    <a:pt x="283174" y="0"/>
                    <a:pt x="632487" y="0"/>
                  </a:cubicBezTo>
                  <a:cubicBezTo>
                    <a:pt x="981800" y="0"/>
                    <a:pt x="1264974" y="283174"/>
                    <a:pt x="1264974" y="632487"/>
                  </a:cubicBezTo>
                  <a:cubicBezTo>
                    <a:pt x="1264974" y="981800"/>
                    <a:pt x="981800" y="1264974"/>
                    <a:pt x="632487" y="1264974"/>
                  </a:cubicBezTo>
                  <a:cubicBezTo>
                    <a:pt x="283174" y="1264974"/>
                    <a:pt x="0" y="981800"/>
                    <a:pt x="0" y="632487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000" tIns="247000" rIns="247000" bIns="2470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Инженерное сопровождение (помощь в получении ТУ (совместно с АРКИ/ЦСС)</a:t>
              </a:r>
              <a:endParaRPr sz="14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73;p43">
              <a:extLst>
                <a:ext uri="{FF2B5EF4-FFF2-40B4-BE49-F238E27FC236}">
                  <a16:creationId xmlns:a16="http://schemas.microsoft.com/office/drawing/2014/main" id="{8808D63F-984E-0E75-3C32-2298429996B6}"/>
                </a:ext>
              </a:extLst>
            </p:cNvPr>
            <p:cNvSpPr txBox="1"/>
            <p:nvPr/>
          </p:nvSpPr>
          <p:spPr>
            <a:xfrm>
              <a:off x="9594611" y="3223438"/>
              <a:ext cx="293400" cy="204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ru-RU" sz="1467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Arial"/>
                  <a:cs typeface="Arial"/>
                  <a:sym typeface="Arial"/>
                </a:rPr>
                <a:t>8</a:t>
              </a:r>
              <a:endParaRPr sz="1467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374;p43">
            <a:extLst>
              <a:ext uri="{FF2B5EF4-FFF2-40B4-BE49-F238E27FC236}">
                <a16:creationId xmlns:a16="http://schemas.microsoft.com/office/drawing/2014/main" id="{0728BDC0-D698-F332-D58A-6EC321CB728E}"/>
              </a:ext>
            </a:extLst>
          </p:cNvPr>
          <p:cNvGrpSpPr/>
          <p:nvPr/>
        </p:nvGrpSpPr>
        <p:grpSpPr>
          <a:xfrm>
            <a:off x="8245966" y="4696851"/>
            <a:ext cx="1840185" cy="1490782"/>
            <a:chOff x="6505465" y="3307414"/>
            <a:chExt cx="1264974" cy="126497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5" name="Google Shape;375;p43">
              <a:extLst>
                <a:ext uri="{FF2B5EF4-FFF2-40B4-BE49-F238E27FC236}">
                  <a16:creationId xmlns:a16="http://schemas.microsoft.com/office/drawing/2014/main" id="{7D04FEC6-E9B1-2E65-CDFC-3EA50DA2CE1F}"/>
                </a:ext>
              </a:extLst>
            </p:cNvPr>
            <p:cNvSpPr/>
            <p:nvPr/>
          </p:nvSpPr>
          <p:spPr>
            <a:xfrm>
              <a:off x="6505465" y="3307414"/>
              <a:ext cx="1264974" cy="1264974"/>
            </a:xfrm>
            <a:custGeom>
              <a:avLst/>
              <a:gdLst/>
              <a:ahLst/>
              <a:cxnLst/>
              <a:rect l="l" t="t" r="r" b="b"/>
              <a:pathLst>
                <a:path w="1264974" h="1264974" extrusionOk="0">
                  <a:moveTo>
                    <a:pt x="0" y="632487"/>
                  </a:moveTo>
                  <a:cubicBezTo>
                    <a:pt x="0" y="283174"/>
                    <a:pt x="283174" y="0"/>
                    <a:pt x="632487" y="0"/>
                  </a:cubicBezTo>
                  <a:cubicBezTo>
                    <a:pt x="981800" y="0"/>
                    <a:pt x="1264974" y="283174"/>
                    <a:pt x="1264974" y="632487"/>
                  </a:cubicBezTo>
                  <a:cubicBezTo>
                    <a:pt x="1264974" y="981800"/>
                    <a:pt x="981800" y="1264974"/>
                    <a:pt x="632487" y="1264974"/>
                  </a:cubicBezTo>
                  <a:cubicBezTo>
                    <a:pt x="283174" y="1264974"/>
                    <a:pt x="0" y="981800"/>
                    <a:pt x="0" y="632487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000" tIns="247000" rIns="247000" bIns="2470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76;p43">
              <a:extLst>
                <a:ext uri="{FF2B5EF4-FFF2-40B4-BE49-F238E27FC236}">
                  <a16:creationId xmlns:a16="http://schemas.microsoft.com/office/drawing/2014/main" id="{E44631F3-32B6-6293-6FB0-D2B06E5BF9D8}"/>
                </a:ext>
              </a:extLst>
            </p:cNvPr>
            <p:cNvSpPr txBox="1"/>
            <p:nvPr/>
          </p:nvSpPr>
          <p:spPr>
            <a:xfrm>
              <a:off x="7008552" y="3341243"/>
              <a:ext cx="320985" cy="205455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ru-RU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Arial"/>
                  <a:cs typeface="Arial"/>
                  <a:sym typeface="Arial"/>
                </a:rPr>
                <a:t>9</a:t>
              </a:r>
              <a:endParaRPr sz="1467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380;p43">
            <a:extLst>
              <a:ext uri="{FF2B5EF4-FFF2-40B4-BE49-F238E27FC236}">
                <a16:creationId xmlns:a16="http://schemas.microsoft.com/office/drawing/2014/main" id="{937D1872-767E-1D6D-BC18-76ABBA87F39B}"/>
              </a:ext>
            </a:extLst>
          </p:cNvPr>
          <p:cNvGrpSpPr/>
          <p:nvPr/>
        </p:nvGrpSpPr>
        <p:grpSpPr>
          <a:xfrm>
            <a:off x="184496" y="4662874"/>
            <a:ext cx="1811492" cy="1504692"/>
            <a:chOff x="4010815" y="3277220"/>
            <a:chExt cx="1245250" cy="12767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" name="Google Shape;381;p43">
              <a:extLst>
                <a:ext uri="{FF2B5EF4-FFF2-40B4-BE49-F238E27FC236}">
                  <a16:creationId xmlns:a16="http://schemas.microsoft.com/office/drawing/2014/main" id="{E746252F-E496-5F06-EE35-57486E27EEE4}"/>
                </a:ext>
              </a:extLst>
            </p:cNvPr>
            <p:cNvSpPr/>
            <p:nvPr/>
          </p:nvSpPr>
          <p:spPr>
            <a:xfrm>
              <a:off x="4010815" y="3277220"/>
              <a:ext cx="1245250" cy="1276777"/>
            </a:xfrm>
            <a:custGeom>
              <a:avLst/>
              <a:gdLst/>
              <a:ahLst/>
              <a:cxnLst/>
              <a:rect l="l" t="t" r="r" b="b"/>
              <a:pathLst>
                <a:path w="1264974" h="1264974" extrusionOk="0">
                  <a:moveTo>
                    <a:pt x="0" y="632487"/>
                  </a:moveTo>
                  <a:cubicBezTo>
                    <a:pt x="0" y="283174"/>
                    <a:pt x="283174" y="0"/>
                    <a:pt x="632487" y="0"/>
                  </a:cubicBezTo>
                  <a:cubicBezTo>
                    <a:pt x="981800" y="0"/>
                    <a:pt x="1264974" y="283174"/>
                    <a:pt x="1264974" y="632487"/>
                  </a:cubicBezTo>
                  <a:cubicBezTo>
                    <a:pt x="1264974" y="981800"/>
                    <a:pt x="981800" y="1264974"/>
                    <a:pt x="632487" y="1264974"/>
                  </a:cubicBezTo>
                  <a:cubicBezTo>
                    <a:pt x="283174" y="1264974"/>
                    <a:pt x="0" y="981800"/>
                    <a:pt x="0" y="632487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000" tIns="247000" rIns="247000" bIns="2470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Мониторинг хода реализации проекта</a:t>
              </a:r>
              <a:endParaRPr sz="14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382;p43">
              <a:extLst>
                <a:ext uri="{FF2B5EF4-FFF2-40B4-BE49-F238E27FC236}">
                  <a16:creationId xmlns:a16="http://schemas.microsoft.com/office/drawing/2014/main" id="{608CE756-823F-8B65-7C3C-0CC883BCC287}"/>
                </a:ext>
              </a:extLst>
            </p:cNvPr>
            <p:cNvSpPr txBox="1"/>
            <p:nvPr/>
          </p:nvSpPr>
          <p:spPr>
            <a:xfrm>
              <a:off x="4484587" y="3308801"/>
              <a:ext cx="349200" cy="243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ru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</a:rPr>
                <a:t>13</a:t>
              </a:r>
              <a:endParaRPr sz="1467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83;p43">
            <a:extLst>
              <a:ext uri="{FF2B5EF4-FFF2-40B4-BE49-F238E27FC236}">
                <a16:creationId xmlns:a16="http://schemas.microsoft.com/office/drawing/2014/main" id="{745A40B6-294B-73A1-7EEB-06CB522BDFCC}"/>
              </a:ext>
            </a:extLst>
          </p:cNvPr>
          <p:cNvGrpSpPr/>
          <p:nvPr/>
        </p:nvGrpSpPr>
        <p:grpSpPr>
          <a:xfrm>
            <a:off x="6240341" y="4633589"/>
            <a:ext cx="1840185" cy="1551390"/>
            <a:chOff x="2710542" y="3255986"/>
            <a:chExt cx="1264974" cy="131640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1" name="Google Shape;384;p43">
              <a:extLst>
                <a:ext uri="{FF2B5EF4-FFF2-40B4-BE49-F238E27FC236}">
                  <a16:creationId xmlns:a16="http://schemas.microsoft.com/office/drawing/2014/main" id="{2589CC18-9BE1-A737-5783-366AAC09FF65}"/>
                </a:ext>
              </a:extLst>
            </p:cNvPr>
            <p:cNvSpPr/>
            <p:nvPr/>
          </p:nvSpPr>
          <p:spPr>
            <a:xfrm>
              <a:off x="2710542" y="3307414"/>
              <a:ext cx="1264974" cy="1264974"/>
            </a:xfrm>
            <a:custGeom>
              <a:avLst/>
              <a:gdLst/>
              <a:ahLst/>
              <a:cxnLst/>
              <a:rect l="l" t="t" r="r" b="b"/>
              <a:pathLst>
                <a:path w="1264974" h="1264974" extrusionOk="0">
                  <a:moveTo>
                    <a:pt x="0" y="632487"/>
                  </a:moveTo>
                  <a:cubicBezTo>
                    <a:pt x="0" y="283174"/>
                    <a:pt x="283174" y="0"/>
                    <a:pt x="632487" y="0"/>
                  </a:cubicBezTo>
                  <a:cubicBezTo>
                    <a:pt x="981800" y="0"/>
                    <a:pt x="1264974" y="283174"/>
                    <a:pt x="1264974" y="632487"/>
                  </a:cubicBezTo>
                  <a:cubicBezTo>
                    <a:pt x="1264974" y="981800"/>
                    <a:pt x="981800" y="1264974"/>
                    <a:pt x="632487" y="1264974"/>
                  </a:cubicBezTo>
                  <a:cubicBezTo>
                    <a:pt x="283174" y="1264974"/>
                    <a:pt x="0" y="981800"/>
                    <a:pt x="0" y="632487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000" tIns="247000" rIns="247000" bIns="2470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" sz="16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Получение разрешения на строительство</a:t>
              </a:r>
              <a:endParaRPr sz="16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385;p43">
              <a:extLst>
                <a:ext uri="{FF2B5EF4-FFF2-40B4-BE49-F238E27FC236}">
                  <a16:creationId xmlns:a16="http://schemas.microsoft.com/office/drawing/2014/main" id="{09E3F8DF-1EB0-7908-9CE2-7CB7399DD3B3}"/>
                </a:ext>
              </a:extLst>
            </p:cNvPr>
            <p:cNvSpPr txBox="1"/>
            <p:nvPr/>
          </p:nvSpPr>
          <p:spPr>
            <a:xfrm>
              <a:off x="3141491" y="3255986"/>
              <a:ext cx="386100" cy="243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</a:rPr>
                <a:t>1</a:t>
              </a:r>
              <a:r>
                <a:rPr lang="ru-RU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</a:rPr>
                <a:t>0</a:t>
              </a:r>
              <a:endParaRPr sz="1467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386;p43">
            <a:extLst>
              <a:ext uri="{FF2B5EF4-FFF2-40B4-BE49-F238E27FC236}">
                <a16:creationId xmlns:a16="http://schemas.microsoft.com/office/drawing/2014/main" id="{376EED6A-C9D3-7D7C-B378-2DF61009FDD1}"/>
              </a:ext>
            </a:extLst>
          </p:cNvPr>
          <p:cNvGrpSpPr/>
          <p:nvPr/>
        </p:nvGrpSpPr>
        <p:grpSpPr>
          <a:xfrm>
            <a:off x="2184276" y="4694197"/>
            <a:ext cx="1840185" cy="1490782"/>
            <a:chOff x="180593" y="3307414"/>
            <a:chExt cx="1264974" cy="126497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6" name="Google Shape;387;p43">
              <a:extLst>
                <a:ext uri="{FF2B5EF4-FFF2-40B4-BE49-F238E27FC236}">
                  <a16:creationId xmlns:a16="http://schemas.microsoft.com/office/drawing/2014/main" id="{03905C17-99C7-4C87-BAF2-92130755CF3E}"/>
                </a:ext>
              </a:extLst>
            </p:cNvPr>
            <p:cNvSpPr/>
            <p:nvPr/>
          </p:nvSpPr>
          <p:spPr>
            <a:xfrm>
              <a:off x="180593" y="3307414"/>
              <a:ext cx="1264974" cy="1264974"/>
            </a:xfrm>
            <a:custGeom>
              <a:avLst/>
              <a:gdLst/>
              <a:ahLst/>
              <a:cxnLst/>
              <a:rect l="l" t="t" r="r" b="b"/>
              <a:pathLst>
                <a:path w="1264974" h="1264974" extrusionOk="0">
                  <a:moveTo>
                    <a:pt x="0" y="632487"/>
                  </a:moveTo>
                  <a:cubicBezTo>
                    <a:pt x="0" y="283174"/>
                    <a:pt x="283174" y="0"/>
                    <a:pt x="632487" y="0"/>
                  </a:cubicBezTo>
                  <a:cubicBezTo>
                    <a:pt x="981800" y="0"/>
                    <a:pt x="1264974" y="283174"/>
                    <a:pt x="1264974" y="632487"/>
                  </a:cubicBezTo>
                  <a:cubicBezTo>
                    <a:pt x="1264974" y="981800"/>
                    <a:pt x="981800" y="1264974"/>
                    <a:pt x="632487" y="1264974"/>
                  </a:cubicBezTo>
                  <a:cubicBezTo>
                    <a:pt x="283174" y="1264974"/>
                    <a:pt x="0" y="981800"/>
                    <a:pt x="0" y="632487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000" tIns="247000" rIns="247000" bIns="2470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" sz="16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Ввод в эксплуатацию</a:t>
              </a:r>
              <a:endParaRPr sz="16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388;p43">
              <a:extLst>
                <a:ext uri="{FF2B5EF4-FFF2-40B4-BE49-F238E27FC236}">
                  <a16:creationId xmlns:a16="http://schemas.microsoft.com/office/drawing/2014/main" id="{6165AD42-E673-B397-C2A5-6DDC645B3220}"/>
                </a:ext>
              </a:extLst>
            </p:cNvPr>
            <p:cNvSpPr txBox="1"/>
            <p:nvPr/>
          </p:nvSpPr>
          <p:spPr>
            <a:xfrm>
              <a:off x="634825" y="3336800"/>
              <a:ext cx="386100" cy="243600"/>
            </a:xfrm>
            <a:prstGeom prst="rect">
              <a:avLst/>
            </a:prstGeom>
            <a:grpFill/>
            <a:ln w="9525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</a:rPr>
                <a:t>1</a:t>
              </a:r>
              <a:r>
                <a:rPr lang="ru-RU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</a:rPr>
                <a:t>2</a:t>
              </a:r>
              <a:endParaRPr sz="1467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" name="Google Shape;400;p43">
            <a:extLst>
              <a:ext uri="{FF2B5EF4-FFF2-40B4-BE49-F238E27FC236}">
                <a16:creationId xmlns:a16="http://schemas.microsoft.com/office/drawing/2014/main" id="{95BDCA38-DBAD-8041-05BE-DEC5B6F4B756}"/>
              </a:ext>
            </a:extLst>
          </p:cNvPr>
          <p:cNvGrpSpPr/>
          <p:nvPr/>
        </p:nvGrpSpPr>
        <p:grpSpPr>
          <a:xfrm>
            <a:off x="4217713" y="4665320"/>
            <a:ext cx="1840185" cy="1519659"/>
            <a:chOff x="1445567" y="3282911"/>
            <a:chExt cx="1264974" cy="128947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9" name="Google Shape;401;p43">
              <a:extLst>
                <a:ext uri="{FF2B5EF4-FFF2-40B4-BE49-F238E27FC236}">
                  <a16:creationId xmlns:a16="http://schemas.microsoft.com/office/drawing/2014/main" id="{53238C01-6C86-35C3-5C1D-F9683851CF5E}"/>
                </a:ext>
              </a:extLst>
            </p:cNvPr>
            <p:cNvSpPr/>
            <p:nvPr/>
          </p:nvSpPr>
          <p:spPr>
            <a:xfrm>
              <a:off x="1445567" y="3307414"/>
              <a:ext cx="1264974" cy="1264974"/>
            </a:xfrm>
            <a:custGeom>
              <a:avLst/>
              <a:gdLst/>
              <a:ahLst/>
              <a:cxnLst/>
              <a:rect l="l" t="t" r="r" b="b"/>
              <a:pathLst>
                <a:path w="1264974" h="1264974" extrusionOk="0">
                  <a:moveTo>
                    <a:pt x="0" y="632487"/>
                  </a:moveTo>
                  <a:cubicBezTo>
                    <a:pt x="0" y="283174"/>
                    <a:pt x="283174" y="0"/>
                    <a:pt x="632487" y="0"/>
                  </a:cubicBezTo>
                  <a:cubicBezTo>
                    <a:pt x="981800" y="0"/>
                    <a:pt x="1264974" y="283174"/>
                    <a:pt x="1264974" y="632487"/>
                  </a:cubicBezTo>
                  <a:cubicBezTo>
                    <a:pt x="1264974" y="981800"/>
                    <a:pt x="981800" y="1264974"/>
                    <a:pt x="632487" y="1264974"/>
                  </a:cubicBezTo>
                  <a:cubicBezTo>
                    <a:pt x="283174" y="1264974"/>
                    <a:pt x="0" y="981800"/>
                    <a:pt x="0" y="632487"/>
                  </a:cubicBezTo>
                  <a:close/>
                </a:path>
              </a:pathLst>
            </a:custGeom>
            <a:grpFill/>
            <a:ln w="25400" cap="flat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000" tIns="247000" rIns="247000" bIns="2470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" sz="16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Строительство</a:t>
              </a:r>
              <a:endParaRPr sz="16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402;p43">
              <a:extLst>
                <a:ext uri="{FF2B5EF4-FFF2-40B4-BE49-F238E27FC236}">
                  <a16:creationId xmlns:a16="http://schemas.microsoft.com/office/drawing/2014/main" id="{BCE3D039-9D90-AE15-C571-463265D62789}"/>
                </a:ext>
              </a:extLst>
            </p:cNvPr>
            <p:cNvSpPr txBox="1"/>
            <p:nvPr/>
          </p:nvSpPr>
          <p:spPr>
            <a:xfrm>
              <a:off x="1937916" y="3282911"/>
              <a:ext cx="349200" cy="243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ru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</a:rPr>
                <a:t>11</a:t>
              </a:r>
              <a:endParaRPr sz="1467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359;p43">
            <a:extLst>
              <a:ext uri="{FF2B5EF4-FFF2-40B4-BE49-F238E27FC236}">
                <a16:creationId xmlns:a16="http://schemas.microsoft.com/office/drawing/2014/main" id="{D1CB5C24-C607-1BC5-1DBF-7F9B285ED441}"/>
              </a:ext>
            </a:extLst>
          </p:cNvPr>
          <p:cNvGrpSpPr/>
          <p:nvPr/>
        </p:nvGrpSpPr>
        <p:grpSpPr>
          <a:xfrm>
            <a:off x="8012150" y="1064582"/>
            <a:ext cx="1901380" cy="1498046"/>
            <a:chOff x="3991225" y="868844"/>
            <a:chExt cx="1307040" cy="1271138"/>
          </a:xfrm>
        </p:grpSpPr>
        <p:sp>
          <p:nvSpPr>
            <p:cNvPr id="86" name="Google Shape;360;p43">
              <a:extLst>
                <a:ext uri="{FF2B5EF4-FFF2-40B4-BE49-F238E27FC236}">
                  <a16:creationId xmlns:a16="http://schemas.microsoft.com/office/drawing/2014/main" id="{C6334F54-CBF6-C821-024B-CED1786E2F58}"/>
                </a:ext>
              </a:extLst>
            </p:cNvPr>
            <p:cNvSpPr/>
            <p:nvPr/>
          </p:nvSpPr>
          <p:spPr>
            <a:xfrm>
              <a:off x="3991225" y="911262"/>
              <a:ext cx="1307040" cy="1228720"/>
            </a:xfrm>
            <a:custGeom>
              <a:avLst/>
              <a:gdLst/>
              <a:ahLst/>
              <a:cxnLst/>
              <a:rect l="l" t="t" r="r" b="b"/>
              <a:pathLst>
                <a:path w="1244405" h="1244405" extrusionOk="0">
                  <a:moveTo>
                    <a:pt x="0" y="622203"/>
                  </a:moveTo>
                  <a:cubicBezTo>
                    <a:pt x="0" y="278570"/>
                    <a:pt x="278570" y="0"/>
                    <a:pt x="622203" y="0"/>
                  </a:cubicBezTo>
                  <a:cubicBezTo>
                    <a:pt x="965836" y="0"/>
                    <a:pt x="1244406" y="278570"/>
                    <a:pt x="1244406" y="622203"/>
                  </a:cubicBezTo>
                  <a:cubicBezTo>
                    <a:pt x="1244406" y="965836"/>
                    <a:pt x="965836" y="1244406"/>
                    <a:pt x="622203" y="1244406"/>
                  </a:cubicBezTo>
                  <a:cubicBezTo>
                    <a:pt x="278570" y="1244406"/>
                    <a:pt x="0" y="965836"/>
                    <a:pt x="0" y="622203"/>
                  </a:cubicBezTo>
                  <a:close/>
                </a:path>
              </a:pathLst>
            </a:custGeom>
            <a:solidFill>
              <a:srgbClr val="D1FFFF"/>
            </a:solidFill>
            <a:ln w="25400" cap="flat" cmpd="sng">
              <a:solidFill>
                <a:srgbClr val="D1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2967" tIns="242967" rIns="242967" bIns="242967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Calibri"/>
                  <a:cs typeface="Calibri"/>
                  <a:sym typeface="Calibri"/>
                </a:rPr>
                <a:t>Показ свободных площадок</a:t>
              </a:r>
              <a:endParaRPr sz="16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361;p43">
              <a:extLst>
                <a:ext uri="{FF2B5EF4-FFF2-40B4-BE49-F238E27FC236}">
                  <a16:creationId xmlns:a16="http://schemas.microsoft.com/office/drawing/2014/main" id="{CFB9A9E4-FFE2-AC53-3485-0AE9CB1994E8}"/>
                </a:ext>
              </a:extLst>
            </p:cNvPr>
            <p:cNvSpPr txBox="1"/>
            <p:nvPr/>
          </p:nvSpPr>
          <p:spPr>
            <a:xfrm>
              <a:off x="4477527" y="868844"/>
              <a:ext cx="271800" cy="204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r>
                <a:rPr lang="en-US" sz="1467" b="1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ea typeface="Arial"/>
                  <a:cs typeface="Arial"/>
                  <a:sym typeface="Arial"/>
                </a:rPr>
                <a:t>5</a:t>
              </a:r>
              <a:endParaRPr sz="1467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id="{64127197-AD13-264E-38A2-F77FF0935D41}"/>
              </a:ext>
            </a:extLst>
          </p:cNvPr>
          <p:cNvCxnSpPr>
            <a:cxnSpLocks/>
          </p:cNvCxnSpPr>
          <p:nvPr/>
        </p:nvCxnSpPr>
        <p:spPr>
          <a:xfrm>
            <a:off x="1007655" y="2674806"/>
            <a:ext cx="8826458" cy="16752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30CE48C0-880A-CD61-3A87-30AAD41F1649}"/>
              </a:ext>
            </a:extLst>
          </p:cNvPr>
          <p:cNvCxnSpPr>
            <a:cxnSpLocks/>
          </p:cNvCxnSpPr>
          <p:nvPr/>
        </p:nvCxnSpPr>
        <p:spPr>
          <a:xfrm>
            <a:off x="9834113" y="2892089"/>
            <a:ext cx="0" cy="1257217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030E3DBD-A13A-966F-25A3-CC70B90649A7}"/>
              </a:ext>
            </a:extLst>
          </p:cNvPr>
          <p:cNvCxnSpPr>
            <a:cxnSpLocks/>
          </p:cNvCxnSpPr>
          <p:nvPr/>
        </p:nvCxnSpPr>
        <p:spPr>
          <a:xfrm flipH="1">
            <a:off x="1007655" y="4413462"/>
            <a:ext cx="8823734" cy="21552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B0B7817E-A51B-F9E0-558F-224884BB22FE}"/>
              </a:ext>
            </a:extLst>
          </p:cNvPr>
          <p:cNvSpPr/>
          <p:nvPr/>
        </p:nvSpPr>
        <p:spPr>
          <a:xfrm>
            <a:off x="8362717" y="5265341"/>
            <a:ext cx="1468672" cy="348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Calibri"/>
                <a:cs typeface="Calibri"/>
                <a:sym typeface="Calibri"/>
              </a:rPr>
              <a:t>Проектирование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5E3103E-5E43-BB12-5C4F-C6DFCCC79FFB}"/>
              </a:ext>
            </a:extLst>
          </p:cNvPr>
          <p:cNvSpPr txBox="1"/>
          <p:nvPr/>
        </p:nvSpPr>
        <p:spPr>
          <a:xfrm>
            <a:off x="2435799" y="251511"/>
            <a:ext cx="7912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Сопровождение инвестора в Богородском городском округе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5250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788553" y="196812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БОГОРОДСКИЙ</a:t>
            </a:r>
          </a:p>
          <a:p>
            <a:r>
              <a:rPr lang="ru-RU" sz="1100" dirty="0">
                <a:solidFill>
                  <a:srgbClr val="054375"/>
                </a:solidFill>
                <a:latin typeface="Styrene A Web Med" pitchFamily="2" charset="-52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7" y="281595"/>
            <a:ext cx="524836" cy="681590"/>
          </a:xfrm>
          <a:prstGeom prst="rect">
            <a:avLst/>
          </a:prstGeom>
        </p:spPr>
      </p:pic>
      <p:sp>
        <p:nvSpPr>
          <p:cNvPr id="5" name="Google Shape;349;p43">
            <a:extLst>
              <a:ext uri="{FF2B5EF4-FFF2-40B4-BE49-F238E27FC236}">
                <a16:creationId xmlns:a16="http://schemas.microsoft.com/office/drawing/2014/main" id="{BC3527FF-6687-D5FE-958F-94E5F8BBF639}"/>
              </a:ext>
            </a:extLst>
          </p:cNvPr>
          <p:cNvSpPr txBox="1"/>
          <p:nvPr/>
        </p:nvSpPr>
        <p:spPr>
          <a:xfrm>
            <a:off x="908955" y="1100986"/>
            <a:ext cx="395393" cy="27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endParaRPr sz="1467" dirty="0">
              <a:solidFill>
                <a:srgbClr val="434343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5E3103E-5E43-BB12-5C4F-C6DFCCC79FFB}"/>
              </a:ext>
            </a:extLst>
          </p:cNvPr>
          <p:cNvSpPr txBox="1"/>
          <p:nvPr/>
        </p:nvSpPr>
        <p:spPr>
          <a:xfrm>
            <a:off x="3587798" y="496689"/>
            <a:ext cx="7912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Предприниматели могут обратиться: 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B87D92A-79E6-0CD2-5B96-611368AB91D3}"/>
              </a:ext>
            </a:extLst>
          </p:cNvPr>
          <p:cNvSpPr txBox="1"/>
          <p:nvPr/>
        </p:nvSpPr>
        <p:spPr>
          <a:xfrm>
            <a:off x="788553" y="1707913"/>
            <a:ext cx="9015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Администрация Богородского городского округа Московской области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Адрес: г. Ногинск, ул. Советская, 42, официальный сайт: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http://bogorodsky-okrug.ru/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9362881-7C96-DE36-AFDB-CD53936511EB}"/>
              </a:ext>
            </a:extLst>
          </p:cNvPr>
          <p:cNvSpPr txBox="1"/>
          <p:nvPr/>
        </p:nvSpPr>
        <p:spPr>
          <a:xfrm>
            <a:off x="-2071156" y="1182604"/>
            <a:ext cx="9015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Горячая линия для предпринимателей: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17967C1-D806-523A-CC8F-16D01584B9B9}"/>
              </a:ext>
            </a:extLst>
          </p:cNvPr>
          <p:cNvSpPr txBox="1"/>
          <p:nvPr/>
        </p:nvSpPr>
        <p:spPr>
          <a:xfrm>
            <a:off x="5339468" y="856903"/>
            <a:ext cx="14062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Bebas Neue Bold" panose="020B0606020202050201" pitchFamily="34" charset="-52"/>
              </a:rPr>
              <a:t>0150</a:t>
            </a:r>
          </a:p>
        </p:txBody>
      </p:sp>
      <p:graphicFrame>
        <p:nvGraphicFramePr>
          <p:cNvPr id="136" name="Таблица 135">
            <a:extLst>
              <a:ext uri="{FF2B5EF4-FFF2-40B4-BE49-F238E27FC236}">
                <a16:creationId xmlns:a16="http://schemas.microsoft.com/office/drawing/2014/main" id="{DDED0746-2BCA-0D0B-4D9D-1A4B960D0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895256"/>
              </p:ext>
            </p:extLst>
          </p:nvPr>
        </p:nvGraphicFramePr>
        <p:xfrm>
          <a:off x="813785" y="2548691"/>
          <a:ext cx="9846528" cy="3977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2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1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8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ФИО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Должность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Контакты (тел, </a:t>
                      </a:r>
                      <a:r>
                        <a:rPr 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e-mail)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7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Сухин Игорь Васильевич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Глава Богородского городского округа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Arial" panose="020B0604020202020204" pitchFamily="34" charset="0"/>
                        </a:rPr>
                        <a:t>тел. (496) 514-10-15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en-US" sz="16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Arial" panose="020B0604020202020204" pitchFamily="34" charset="0"/>
                        </a:rPr>
                        <a:t>bogorodsky-okrug@mosreg.ru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1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Федоров Александр Владимирович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Заместитель главы администрации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Arial" panose="020B0604020202020204" pitchFamily="34" charset="0"/>
                        </a:rPr>
                        <a:t>тел. (496) 511-80-15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ea typeface="+mn-ea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bogorodsk.avfedorov@gmail.com</a:t>
                      </a:r>
                      <a:endParaRPr lang="ru-RU" sz="1600" u="sng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ebas Neue Bold" panose="020B0606020202050201" pitchFamily="34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6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Красотова Эльмира </a:t>
                      </a:r>
                      <a:r>
                        <a:rPr lang="ru-RU" sz="1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Хусаиновна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Начальник управления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социально-экономического развития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Arial" panose="020B0604020202020204" pitchFamily="34" charset="0"/>
                        </a:rPr>
                        <a:t>тел. (496) 511-83-55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Arial" panose="020B0604020202020204" pitchFamily="34" charset="0"/>
                        </a:rPr>
                        <a:t>krasotova.e@mail.ru</a:t>
                      </a:r>
                      <a:endParaRPr lang="ru-RU" sz="1600" b="0" i="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6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Ушакова Олеся Александровна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Зам. Начальника управления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социально-экономического развития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Arial" panose="020B0604020202020204" pitchFamily="34" charset="0"/>
                        </a:rPr>
                        <a:t>тел. (496) 514-18-12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Arial" panose="020B0604020202020204" pitchFamily="34" charset="0"/>
                        </a:rPr>
                        <a:t>oserp@yandex.ru</a:t>
                      </a:r>
                      <a:endParaRPr lang="ru-RU" sz="1600" b="0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939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54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322"/>
            <a:ext cx="12187128" cy="6857678"/>
          </a:xfrm>
          <a:prstGeom prst="rect">
            <a:avLst/>
          </a:prstGeom>
        </p:spPr>
      </p:pic>
      <p:sp>
        <p:nvSpPr>
          <p:cNvPr id="72" name="Google Shape;30;p3"/>
          <p:cNvSpPr/>
          <p:nvPr/>
        </p:nvSpPr>
        <p:spPr>
          <a:xfrm>
            <a:off x="10659805" y="5704615"/>
            <a:ext cx="1314152" cy="822060"/>
          </a:xfrm>
          <a:prstGeom prst="rect">
            <a:avLst/>
          </a:prstGeom>
          <a:solidFill>
            <a:srgbClr val="637B9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" name="Google Shape;33;p3"/>
          <p:cNvSpPr/>
          <p:nvPr/>
        </p:nvSpPr>
        <p:spPr>
          <a:xfrm>
            <a:off x="1099040" y="5159615"/>
            <a:ext cx="9786673" cy="1580025"/>
          </a:xfrm>
          <a:custGeom>
            <a:avLst/>
            <a:gdLst/>
            <a:ahLst/>
            <a:cxnLst/>
            <a:rect l="l" t="t" r="r" b="b"/>
            <a:pathLst>
              <a:path w="164054" h="63201" extrusionOk="0">
                <a:moveTo>
                  <a:pt x="0" y="0"/>
                </a:moveTo>
                <a:lnTo>
                  <a:pt x="0" y="63201"/>
                </a:lnTo>
                <a:lnTo>
                  <a:pt x="164054" y="63201"/>
                </a:lnTo>
                <a:lnTo>
                  <a:pt x="164054" y="29135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Прямоугольник 95"/>
          <p:cNvSpPr/>
          <p:nvPr/>
        </p:nvSpPr>
        <p:spPr>
          <a:xfrm>
            <a:off x="8854485" y="247016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БОГОРОДСКИЙ</a:t>
            </a:r>
          </a:p>
          <a:p>
            <a:pPr algn="r"/>
            <a:r>
              <a:rPr lang="ru-RU" sz="1100" dirty="0">
                <a:solidFill>
                  <a:srgbClr val="054375"/>
                </a:solidFill>
                <a:latin typeface="Styrene A Web Med" pitchFamily="2" charset="-52"/>
              </a:rPr>
              <a:t>ГОРОДСКОЙ ОКРУГ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06441737-8607-83C9-55CA-C8C6320D9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59" y="813270"/>
            <a:ext cx="5503428" cy="525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FE35AB99-74C0-1233-CB2F-8BF8970221B1}"/>
              </a:ext>
            </a:extLst>
          </p:cNvPr>
          <p:cNvCxnSpPr/>
          <p:nvPr/>
        </p:nvCxnSpPr>
        <p:spPr>
          <a:xfrm flipH="1">
            <a:off x="6424232" y="3578850"/>
            <a:ext cx="2570034" cy="537634"/>
          </a:xfrm>
          <a:prstGeom prst="straightConnector1">
            <a:avLst/>
          </a:prstGeom>
          <a:ln w="22225" cmpd="sng">
            <a:solidFill>
              <a:schemeClr val="accent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6651E5AF-C754-5F8D-3071-0F2D693CDB4B}"/>
              </a:ext>
            </a:extLst>
          </p:cNvPr>
          <p:cNvCxnSpPr>
            <a:cxnSpLocks/>
          </p:cNvCxnSpPr>
          <p:nvPr/>
        </p:nvCxnSpPr>
        <p:spPr>
          <a:xfrm flipV="1">
            <a:off x="8994266" y="1473709"/>
            <a:ext cx="761624" cy="2127143"/>
          </a:xfrm>
          <a:prstGeom prst="straightConnector1">
            <a:avLst/>
          </a:prstGeom>
          <a:ln w="22225" cmpd="sng">
            <a:solidFill>
              <a:schemeClr val="accent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BF95AB0-550E-6EB1-FC37-D79E87AE8723}"/>
              </a:ext>
            </a:extLst>
          </p:cNvPr>
          <p:cNvSpPr txBox="1"/>
          <p:nvPr/>
        </p:nvSpPr>
        <p:spPr>
          <a:xfrm>
            <a:off x="9966700" y="151237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220 км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E98E3F7-935C-AEB5-AF7B-69C3DB8F527D}"/>
              </a:ext>
            </a:extLst>
          </p:cNvPr>
          <p:cNvCxnSpPr>
            <a:cxnSpLocks/>
          </p:cNvCxnSpPr>
          <p:nvPr/>
        </p:nvCxnSpPr>
        <p:spPr>
          <a:xfrm>
            <a:off x="9062488" y="3578850"/>
            <a:ext cx="2119447" cy="124933"/>
          </a:xfrm>
          <a:prstGeom prst="straightConnector1">
            <a:avLst/>
          </a:prstGeom>
          <a:ln w="22225" cmpd="sng">
            <a:solidFill>
              <a:schemeClr val="accent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035B54-666A-DBD4-B7AB-93EBB0F91216}"/>
              </a:ext>
            </a:extLst>
          </p:cNvPr>
          <p:cNvSpPr txBox="1"/>
          <p:nvPr/>
        </p:nvSpPr>
        <p:spPr>
          <a:xfrm>
            <a:off x="9797006" y="1243133"/>
            <a:ext cx="155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Ярославль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D7696B-4FEB-75E7-A899-067732158270}"/>
              </a:ext>
            </a:extLst>
          </p:cNvPr>
          <p:cNvSpPr txBox="1"/>
          <p:nvPr/>
        </p:nvSpPr>
        <p:spPr>
          <a:xfrm>
            <a:off x="9456195" y="4006348"/>
            <a:ext cx="170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Рязань   157 км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F2E0DA-E0B1-DD84-9416-8FCE49A931D8}"/>
              </a:ext>
            </a:extLst>
          </p:cNvPr>
          <p:cNvSpPr txBox="1"/>
          <p:nvPr/>
        </p:nvSpPr>
        <p:spPr>
          <a:xfrm>
            <a:off x="9327045" y="3241581"/>
            <a:ext cx="200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Владимир  127 км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7FEEE3-7EB4-9540-FA41-B76E34605A2E}"/>
              </a:ext>
            </a:extLst>
          </p:cNvPr>
          <p:cNvSpPr txBox="1"/>
          <p:nvPr/>
        </p:nvSpPr>
        <p:spPr>
          <a:xfrm>
            <a:off x="6306029" y="3383526"/>
            <a:ext cx="197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Москва  41 км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39D711-DF18-4C76-B081-5BAE8A6B549D}"/>
              </a:ext>
            </a:extLst>
          </p:cNvPr>
          <p:cNvSpPr txBox="1"/>
          <p:nvPr/>
        </p:nvSpPr>
        <p:spPr>
          <a:xfrm>
            <a:off x="6896445" y="5496349"/>
            <a:ext cx="1877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ж/д станция Электроугли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30904E-65D3-17B8-D5F7-2F38701FD914}"/>
              </a:ext>
            </a:extLst>
          </p:cNvPr>
          <p:cNvSpPr txBox="1"/>
          <p:nvPr/>
        </p:nvSpPr>
        <p:spPr>
          <a:xfrm>
            <a:off x="9077158" y="3577798"/>
            <a:ext cx="1598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ж/д станция Ногинск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DC882BD-20D3-B1E8-528F-8BE6DF876CE5}"/>
              </a:ext>
            </a:extLst>
          </p:cNvPr>
          <p:cNvCxnSpPr>
            <a:cxnSpLocks/>
          </p:cNvCxnSpPr>
          <p:nvPr/>
        </p:nvCxnSpPr>
        <p:spPr>
          <a:xfrm flipH="1">
            <a:off x="7738606" y="3608002"/>
            <a:ext cx="1261440" cy="1506896"/>
          </a:xfrm>
          <a:prstGeom prst="straightConnector1">
            <a:avLst/>
          </a:prstGeom>
          <a:ln w="22225" cmpd="sng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узел 16">
            <a:extLst>
              <a:ext uri="{FF2B5EF4-FFF2-40B4-BE49-F238E27FC236}">
                <a16:creationId xmlns:a16="http://schemas.microsoft.com/office/drawing/2014/main" id="{CB77A915-8425-E2E2-B138-CA8E13C0593D}"/>
              </a:ext>
            </a:extLst>
          </p:cNvPr>
          <p:cNvSpPr/>
          <p:nvPr/>
        </p:nvSpPr>
        <p:spPr>
          <a:xfrm>
            <a:off x="7595258" y="5159615"/>
            <a:ext cx="99343" cy="12742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>
            <a:extLst>
              <a:ext uri="{FF2B5EF4-FFF2-40B4-BE49-F238E27FC236}">
                <a16:creationId xmlns:a16="http://schemas.microsoft.com/office/drawing/2014/main" id="{BED5ED6C-B3EB-FFD9-A722-CE3CB440CFA7}"/>
              </a:ext>
            </a:extLst>
          </p:cNvPr>
          <p:cNvSpPr/>
          <p:nvPr/>
        </p:nvSpPr>
        <p:spPr>
          <a:xfrm>
            <a:off x="9019228" y="3637472"/>
            <a:ext cx="99343" cy="12742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EDC38A-C25F-9A0F-0383-6670B7ADB260}"/>
              </a:ext>
            </a:extLst>
          </p:cNvPr>
          <p:cNvSpPr txBox="1"/>
          <p:nvPr/>
        </p:nvSpPr>
        <p:spPr>
          <a:xfrm>
            <a:off x="1077615" y="770236"/>
            <a:ext cx="4426241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2913"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Богородский городской округ расположен в междуречье Клязьмы,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Вори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Шерны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, занимает восточную часть Московской области и граничит с городскими округами Раменский, Щелково, Балашиха, Черноголовка, Электросталь, Павловский Посад, Киржачским районом Владимирской области. </a:t>
            </a:r>
          </a:p>
          <a:p>
            <a:pPr indent="442913" algn="just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Административным центром является город Ногинск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, основанный  в 1781 году,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  <a:t>который располагается  в 50 км от города Москва, его территория составляет 7,2 тыс. га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с численностью населения 103,9 тыс. человек. </a:t>
            </a:r>
          </a:p>
        </p:txBody>
      </p:sp>
    </p:spTree>
    <p:extLst>
      <p:ext uri="{BB962C8B-B14F-4D97-AF65-F5344CB8AC3E}">
        <p14:creationId xmlns:p14="http://schemas.microsoft.com/office/powerpoint/2010/main" val="195189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0" y="322"/>
            <a:ext cx="12187128" cy="6857678"/>
          </a:xfrm>
          <a:prstGeom prst="rect">
            <a:avLst/>
          </a:prstGeom>
        </p:spPr>
      </p:pic>
      <p:sp>
        <p:nvSpPr>
          <p:cNvPr id="72" name="Google Shape;30;p3"/>
          <p:cNvSpPr/>
          <p:nvPr/>
        </p:nvSpPr>
        <p:spPr>
          <a:xfrm>
            <a:off x="10659805" y="5704615"/>
            <a:ext cx="1314152" cy="822060"/>
          </a:xfrm>
          <a:prstGeom prst="rect">
            <a:avLst/>
          </a:prstGeom>
          <a:solidFill>
            <a:srgbClr val="637B9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" name="Google Shape;33;p3"/>
          <p:cNvSpPr/>
          <p:nvPr/>
        </p:nvSpPr>
        <p:spPr>
          <a:xfrm>
            <a:off x="1099040" y="5159615"/>
            <a:ext cx="9786673" cy="1580025"/>
          </a:xfrm>
          <a:custGeom>
            <a:avLst/>
            <a:gdLst/>
            <a:ahLst/>
            <a:cxnLst/>
            <a:rect l="l" t="t" r="r" b="b"/>
            <a:pathLst>
              <a:path w="164054" h="63201" extrusionOk="0">
                <a:moveTo>
                  <a:pt x="0" y="0"/>
                </a:moveTo>
                <a:lnTo>
                  <a:pt x="0" y="63201"/>
                </a:lnTo>
                <a:lnTo>
                  <a:pt x="164054" y="63201"/>
                </a:lnTo>
                <a:lnTo>
                  <a:pt x="164054" y="29135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Прямоугольник 95"/>
          <p:cNvSpPr/>
          <p:nvPr/>
        </p:nvSpPr>
        <p:spPr>
          <a:xfrm>
            <a:off x="8854485" y="247016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БОГОРОДСКИЙ</a:t>
            </a:r>
          </a:p>
          <a:p>
            <a:pPr algn="r"/>
            <a:r>
              <a:rPr lang="ru-RU" sz="1100" dirty="0">
                <a:solidFill>
                  <a:srgbClr val="054375"/>
                </a:solidFill>
                <a:latin typeface="Styrene A Web Med" pitchFamily="2" charset="-52"/>
              </a:rPr>
              <a:t>ГОРОДСКОЙ ОКРУГ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14EA8B-EC8D-84B1-82E7-03EDCD9A9E51}"/>
              </a:ext>
            </a:extLst>
          </p:cNvPr>
          <p:cNvSpPr txBox="1"/>
          <p:nvPr/>
        </p:nvSpPr>
        <p:spPr>
          <a:xfrm>
            <a:off x="3318154" y="362085"/>
            <a:ext cx="6154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Демография и ресурсы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95F73B5-1BA3-61DE-6A71-E26873FBD133}"/>
              </a:ext>
            </a:extLst>
          </p:cNvPr>
          <p:cNvSpPr/>
          <p:nvPr/>
        </p:nvSpPr>
        <p:spPr>
          <a:xfrm>
            <a:off x="1057104" y="592917"/>
            <a:ext cx="5864191" cy="618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chemeClr val="tx1"/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/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Общая информация: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Площадь Богородского городского округа – 81,1 тыс. га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Административный центр — город Ногинск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Население – 218,9 тыс. чел. (по данным Всероссийской переписи 2020 года):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      - городская местность –169,5 тыс. чел.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      - сельская местность – 49,3 тыс. чел.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Административный центр –  103,9 тыс. чел.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Трудоспособное население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      в трудоспособном возрасте – 117,5 тыс.чел.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В экономике района занято – 86,5 тыс.чел.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Численность граждан, приезжающих на работу из других регионов РФ – 46,4 тыс. чел.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Численность граждан, выезжающих на работу в другие регионы РФ – 55,4 тыс. чел.</a:t>
            </a: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Среднемесячная заработная плата (тыс. руб.)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на 01.11.2022 в сфере: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торговли – 76,0</a:t>
            </a:r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строительства – 88,2</a:t>
            </a:r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промышленности – 75,1</a:t>
            </a:r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здравоохранения – 58,0</a:t>
            </a:r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образования – 55,9</a:t>
            </a:r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транспортировки и хранения – 68,9</a:t>
            </a:r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сельского хозяйства – 58,2</a:t>
            </a:r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культуры и спорта – 53,3</a:t>
            </a:r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государственного управления – 50,7   </a:t>
            </a:r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гостиничного бизнеса – 43,6</a:t>
            </a:r>
          </a:p>
          <a:p>
            <a:pPr marL="285750" lvl="1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/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endParaRPr lang="ru-RU" sz="1400" u="sng" dirty="0">
              <a:solidFill>
                <a:schemeClr val="tx1"/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C65340B-EB4D-8E6E-B967-3F8966D84212}"/>
              </a:ext>
            </a:extLst>
          </p:cNvPr>
          <p:cNvSpPr/>
          <p:nvPr/>
        </p:nvSpPr>
        <p:spPr>
          <a:xfrm>
            <a:off x="6812255" y="648297"/>
            <a:ext cx="4626205" cy="5757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Полезные ископаемые: 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тугоплавкие глины и песок (с. Кудиново и д.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Колонтаево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калийная соль (с.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Кудиново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) 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/>
              </a:solidFill>
              <a:latin typeface="Bebas Neue Bold" panose="020B0606020202050201" pitchFamily="34" charset="-52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/>
              </a:solidFill>
              <a:latin typeface="Bebas Neue Bold" panose="020B0606020202050201" pitchFamily="34" charset="-52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/>
              </a:solidFill>
              <a:latin typeface="Bebas Neue Bold" panose="020B0606020202050201" pitchFamily="34" charset="-52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/>
              </a:solidFill>
              <a:latin typeface="Bebas Neue Bold" panose="020B0606020202050201" pitchFamily="34" charset="-52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/>
              </a:solidFill>
              <a:latin typeface="Bebas Neue Bold" panose="020B0606020202050201" pitchFamily="34" charset="-52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/>
              </a:solidFill>
              <a:latin typeface="Bebas Neue Bold" panose="020B0606020202050201" pitchFamily="34" charset="-52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/>
              </a:solidFill>
              <a:latin typeface="Bebas Neue Bold" panose="020B0606020202050201" pitchFamily="34" charset="-52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ru-RU" sz="1400" b="1" dirty="0">
              <a:solidFill>
                <a:schemeClr val="tx1"/>
              </a:solidFill>
              <a:latin typeface="Bebas Neue Bold" panose="020B0606020202050201" pitchFamily="34" charset="-52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FF0000"/>
              </a:solidFill>
              <a:latin typeface="Bebas Neue Bold" panose="020B0606020202050201" pitchFamily="34" charset="-52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FF0000"/>
              </a:solidFill>
              <a:latin typeface="Bebas Neue Bold" panose="020B0606020202050201" pitchFamily="34" charset="-52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Стоимость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ресурсов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82563" indent="-18256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Стоимость ресурсов с 01.01.2023: </a:t>
            </a:r>
          </a:p>
          <a:p>
            <a:pPr marL="182563" indent="-18256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Электроэнергии: от 5,05 до 6,73 руб. за 1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Квт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82563" indent="-18256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Газоснабжения : 7,85 руб. за куб. м   </a:t>
            </a:r>
          </a:p>
          <a:p>
            <a:pPr marL="182563" indent="-18256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Газоснабжения (частный сектор): 6876,89 руб. за 1000 куб. м</a:t>
            </a:r>
          </a:p>
          <a:p>
            <a:pPr marL="182563" indent="-18256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Теплоснабжения (многоквартирные дома):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от 2433,58 до 2722,09 руб. за Гкал </a:t>
            </a:r>
          </a:p>
          <a:p>
            <a:pPr marL="182563" indent="-18256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Холодного водоснабжения:   33,20 руб. за куб. м </a:t>
            </a:r>
          </a:p>
          <a:p>
            <a:pPr marL="182563" indent="-18256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Водоотведения: 35,05 руб. за  куб. м</a:t>
            </a:r>
            <a:br>
              <a:rPr lang="ru-RU" sz="1400" dirty="0">
                <a:solidFill>
                  <a:srgbClr val="FF0000"/>
                </a:solidFill>
                <a:latin typeface="Bebas Neue Bold" panose="020B0606020202050201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</a:br>
            <a:endParaRPr lang="ru-RU" sz="1400" dirty="0">
              <a:solidFill>
                <a:srgbClr val="FF0000"/>
              </a:solidFill>
              <a:latin typeface="Bebas Neue Bold" panose="020B0606020202050201" pitchFamily="34" charset="-52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8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322"/>
            <a:ext cx="12187128" cy="6857678"/>
          </a:xfrm>
          <a:prstGeom prst="rect">
            <a:avLst/>
          </a:prstGeom>
        </p:spPr>
      </p:pic>
      <p:sp>
        <p:nvSpPr>
          <p:cNvPr id="72" name="Google Shape;30;p3"/>
          <p:cNvSpPr/>
          <p:nvPr/>
        </p:nvSpPr>
        <p:spPr>
          <a:xfrm>
            <a:off x="10659805" y="5704615"/>
            <a:ext cx="1314152" cy="822060"/>
          </a:xfrm>
          <a:prstGeom prst="rect">
            <a:avLst/>
          </a:prstGeom>
          <a:solidFill>
            <a:srgbClr val="637B9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" name="Google Shape;33;p3"/>
          <p:cNvSpPr/>
          <p:nvPr/>
        </p:nvSpPr>
        <p:spPr>
          <a:xfrm>
            <a:off x="1099040" y="5159615"/>
            <a:ext cx="9786673" cy="1580025"/>
          </a:xfrm>
          <a:custGeom>
            <a:avLst/>
            <a:gdLst/>
            <a:ahLst/>
            <a:cxnLst/>
            <a:rect l="l" t="t" r="r" b="b"/>
            <a:pathLst>
              <a:path w="164054" h="63201" extrusionOk="0">
                <a:moveTo>
                  <a:pt x="0" y="0"/>
                </a:moveTo>
                <a:lnTo>
                  <a:pt x="0" y="63201"/>
                </a:lnTo>
                <a:lnTo>
                  <a:pt x="164054" y="63201"/>
                </a:lnTo>
                <a:lnTo>
                  <a:pt x="164054" y="29135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Прямоугольник 95"/>
          <p:cNvSpPr/>
          <p:nvPr/>
        </p:nvSpPr>
        <p:spPr>
          <a:xfrm>
            <a:off x="8854485" y="247016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БОГОРОДСКИЙ</a:t>
            </a:r>
          </a:p>
          <a:p>
            <a:pPr algn="r"/>
            <a:r>
              <a:rPr lang="ru-RU" sz="1100" dirty="0">
                <a:solidFill>
                  <a:srgbClr val="054375"/>
                </a:solidFill>
                <a:latin typeface="Styrene A Web Med" pitchFamily="2" charset="-52"/>
              </a:rPr>
              <a:t>ГОРОДСКОЙ ОКРУГ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14EA8B-EC8D-84B1-82E7-03EDCD9A9E51}"/>
              </a:ext>
            </a:extLst>
          </p:cNvPr>
          <p:cNvSpPr txBox="1"/>
          <p:nvPr/>
        </p:nvSpPr>
        <p:spPr>
          <a:xfrm>
            <a:off x="3318154" y="362085"/>
            <a:ext cx="6154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Образование и квалифицированные кадры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77554-6C47-CA44-0B04-3BD1761EC520}"/>
              </a:ext>
            </a:extLst>
          </p:cNvPr>
          <p:cNvSpPr txBox="1"/>
          <p:nvPr/>
        </p:nvSpPr>
        <p:spPr>
          <a:xfrm>
            <a:off x="-58946" y="994327"/>
            <a:ext cx="6154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Основная трудовая специализация жителей округа: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BAB347E-9158-AD7F-5901-B79AD97F2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241138"/>
              </p:ext>
            </p:extLst>
          </p:nvPr>
        </p:nvGraphicFramePr>
        <p:xfrm>
          <a:off x="953167" y="1376636"/>
          <a:ext cx="6487887" cy="5050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7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Распределение занятых в экономике по разделам ОКВЭД: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Тыс.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Человек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% 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552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обрабатывающее производство	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22,5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tabLst>
                          <a:tab pos="2955925" algn="l"/>
                        </a:tabLst>
                      </a:pP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386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торговля оптовая и розничная; ремонт автотранспортных средств и мотоциклов	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20,3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23%</a:t>
                      </a:r>
                      <a:endParaRPr lang="en-US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ebas Neue Bold" panose="020B0606020202050201" pitchFamily="34" charset="-52"/>
                        <a:cs typeface="Arial" panose="020B0604020202020204" pitchFamily="34" charset="0"/>
                      </a:endParaRPr>
                    </a:p>
                  </a:txBody>
                  <a:tcPr marL="9375" marR="9375" marT="93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123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транспортировка и хранение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9,8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52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образование	 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257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деятельность в области здравоохранения и социальных услуг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549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обеспечение электрической энергией, газом и паром; кондиционирование воздуха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4,0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237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государственное управление и обеспечение военной безопасности; социальное обеспечение	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920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строительство 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7033">
                <a:tc>
                  <a:txBody>
                    <a:bodyPr/>
                    <a:lstStyle/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деятельность по операциям с недвижимым имуществом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2,7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ebas Neue Bold" panose="020B0606020202050201" pitchFamily="34" charset="-52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375" marR="9375" marT="937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ADE0E5E-1576-0FCB-F903-9AF23462DF45}"/>
              </a:ext>
            </a:extLst>
          </p:cNvPr>
          <p:cNvSpPr txBox="1"/>
          <p:nvPr/>
        </p:nvSpPr>
        <p:spPr>
          <a:xfrm>
            <a:off x="8048906" y="1544031"/>
            <a:ext cx="369147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 Система образования - 6 учреждений:</a:t>
            </a:r>
          </a:p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Ногинский филиал Московского государственного областного университета (МГОУ)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АНО ДПО «Богородский политехнический институт»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ГБПОУ МО "Ногинский колледж«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Подмосковный филиал АНОВПО «Российская академия предпринимательства»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ГАПОУ МО "ПК "Энергия":</a:t>
            </a:r>
          </a:p>
          <a:p>
            <a:pPr marL="1200150" lvl="2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г. Ногинск </a:t>
            </a:r>
          </a:p>
          <a:p>
            <a:pPr marL="1200150" lvl="2" indent="-285750">
              <a:buClr>
                <a:schemeClr val="accent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г. Электроугли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8644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322"/>
            <a:ext cx="12187128" cy="6857678"/>
          </a:xfrm>
          <a:prstGeom prst="rect">
            <a:avLst/>
          </a:prstGeom>
        </p:spPr>
      </p:pic>
      <p:sp>
        <p:nvSpPr>
          <p:cNvPr id="72" name="Google Shape;30;p3"/>
          <p:cNvSpPr/>
          <p:nvPr/>
        </p:nvSpPr>
        <p:spPr>
          <a:xfrm>
            <a:off x="10659805" y="5704615"/>
            <a:ext cx="1314152" cy="822060"/>
          </a:xfrm>
          <a:prstGeom prst="rect">
            <a:avLst/>
          </a:prstGeom>
          <a:solidFill>
            <a:srgbClr val="637B9B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" name="Google Shape;33;p3"/>
          <p:cNvSpPr/>
          <p:nvPr/>
        </p:nvSpPr>
        <p:spPr>
          <a:xfrm>
            <a:off x="1099040" y="5159615"/>
            <a:ext cx="9786673" cy="1580025"/>
          </a:xfrm>
          <a:custGeom>
            <a:avLst/>
            <a:gdLst/>
            <a:ahLst/>
            <a:cxnLst/>
            <a:rect l="l" t="t" r="r" b="b"/>
            <a:pathLst>
              <a:path w="164054" h="63201" extrusionOk="0">
                <a:moveTo>
                  <a:pt x="0" y="0"/>
                </a:moveTo>
                <a:lnTo>
                  <a:pt x="0" y="63201"/>
                </a:lnTo>
                <a:lnTo>
                  <a:pt x="164054" y="63201"/>
                </a:lnTo>
                <a:lnTo>
                  <a:pt x="164054" y="29135"/>
                </a:lnTo>
              </a:path>
            </a:pathLst>
          </a:cu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Прямоугольник 95"/>
          <p:cNvSpPr/>
          <p:nvPr/>
        </p:nvSpPr>
        <p:spPr>
          <a:xfrm>
            <a:off x="8854485" y="247016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БОГОРОДСКИЙ</a:t>
            </a:r>
          </a:p>
          <a:p>
            <a:pPr algn="r"/>
            <a:r>
              <a:rPr lang="ru-RU" sz="1100" dirty="0">
                <a:solidFill>
                  <a:srgbClr val="054375"/>
                </a:solidFill>
                <a:latin typeface="Styrene A Web Med" pitchFamily="2" charset="-52"/>
              </a:rPr>
              <a:t>ГОРОДСКОЙ ОКРУГ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5C0779-6B35-D5EC-96AF-0F7F2100C482}"/>
              </a:ext>
            </a:extLst>
          </p:cNvPr>
          <p:cNvSpPr/>
          <p:nvPr/>
        </p:nvSpPr>
        <p:spPr>
          <a:xfrm>
            <a:off x="3443136" y="1130932"/>
            <a:ext cx="2008790" cy="1384056"/>
          </a:xfrm>
          <a:prstGeom prst="round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2A74AC6-1B7C-8D52-41AF-9A2368D0F9EA}"/>
              </a:ext>
            </a:extLst>
          </p:cNvPr>
          <p:cNvGrpSpPr/>
          <p:nvPr/>
        </p:nvGrpSpPr>
        <p:grpSpPr>
          <a:xfrm>
            <a:off x="3443136" y="2508540"/>
            <a:ext cx="2255703" cy="886349"/>
            <a:chOff x="2863610" y="2482327"/>
            <a:chExt cx="2255703" cy="886349"/>
          </a:xfrm>
        </p:grpSpPr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D9244D38-662B-FDC8-1C6C-BC5E8902AD4A}"/>
                </a:ext>
              </a:extLst>
            </p:cNvPr>
            <p:cNvSpPr/>
            <p:nvPr/>
          </p:nvSpPr>
          <p:spPr>
            <a:xfrm>
              <a:off x="3110523" y="2482327"/>
              <a:ext cx="2008790" cy="7452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6354F81-5983-F7F0-31C8-3499BE9408CA}"/>
                </a:ext>
              </a:extLst>
            </p:cNvPr>
            <p:cNvSpPr txBox="1"/>
            <p:nvPr/>
          </p:nvSpPr>
          <p:spPr>
            <a:xfrm>
              <a:off x="2863610" y="2623415"/>
              <a:ext cx="2008790" cy="74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0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latin typeface="Bebas Neue Bold" panose="020B0606020202050201" pitchFamily="34" charset="-52"/>
                </a:rPr>
                <a:t>АО «Завод «</a:t>
              </a:r>
              <a:r>
                <a:rPr lang="ru-RU" sz="1200" b="1" kern="1200" dirty="0" err="1">
                  <a:latin typeface="Bebas Neue Bold" panose="020B0606020202050201" pitchFamily="34" charset="-52"/>
                </a:rPr>
                <a:t>Энергокабель</a:t>
              </a:r>
              <a:r>
                <a:rPr lang="ru-RU" sz="1200" b="1" kern="1200" dirty="0">
                  <a:latin typeface="Bebas Neue Bold" panose="020B0606020202050201" pitchFamily="34" charset="-52"/>
                </a:rPr>
                <a:t>» </a:t>
              </a:r>
              <a:r>
                <a:rPr lang="ru-RU" sz="1200" kern="1200" dirty="0">
                  <a:latin typeface="Bebas Neue Bold" panose="020B0606020202050201" pitchFamily="34" charset="-52"/>
                </a:rPr>
                <a:t>(производство изолированных проводов и кабелей)</a:t>
              </a:r>
            </a:p>
          </p:txBody>
        </p:sp>
      </p:grp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368D48D-4DB0-5D95-EC0D-5574172A32B2}"/>
              </a:ext>
            </a:extLst>
          </p:cNvPr>
          <p:cNvSpPr/>
          <p:nvPr/>
        </p:nvSpPr>
        <p:spPr>
          <a:xfrm>
            <a:off x="717266" y="3932092"/>
            <a:ext cx="2008790" cy="1384056"/>
          </a:xfrm>
          <a:prstGeom prst="round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784" r="8921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96EBC5A-48C4-BB76-F23F-23C0876EDB43}"/>
              </a:ext>
            </a:extLst>
          </p:cNvPr>
          <p:cNvGrpSpPr/>
          <p:nvPr/>
        </p:nvGrpSpPr>
        <p:grpSpPr>
          <a:xfrm>
            <a:off x="539243" y="4988270"/>
            <a:ext cx="2147599" cy="1074948"/>
            <a:chOff x="0" y="4962057"/>
            <a:chExt cx="2147599" cy="1074948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2F118FE9-CC85-67C8-E5D8-FF8E5BE11B9B}"/>
                </a:ext>
              </a:extLst>
            </p:cNvPr>
            <p:cNvSpPr/>
            <p:nvPr/>
          </p:nvSpPr>
          <p:spPr>
            <a:xfrm>
              <a:off x="0" y="4962057"/>
              <a:ext cx="2008790" cy="7452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E3D1C4A-E68F-6A7E-F39F-A1778A344487}"/>
                </a:ext>
              </a:extLst>
            </p:cNvPr>
            <p:cNvSpPr txBox="1"/>
            <p:nvPr/>
          </p:nvSpPr>
          <p:spPr>
            <a:xfrm>
              <a:off x="138809" y="5291744"/>
              <a:ext cx="2008790" cy="74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0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latin typeface="Bebas Neue Bold" panose="020B0606020202050201" pitchFamily="34" charset="-52"/>
                </a:rPr>
                <a:t>Богородский филиал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latin typeface="Bebas Neue Bold" panose="020B0606020202050201" pitchFamily="34" charset="-52"/>
                </a:rPr>
                <a:t>АО «НПО «Прибор» </a:t>
              </a:r>
              <a:r>
                <a:rPr lang="ru-RU" sz="1200" kern="1200" dirty="0">
                  <a:latin typeface="Bebas Neue Bold" panose="020B0606020202050201" pitchFamily="34" charset="-52"/>
                </a:rPr>
                <a:t>(изготовление пресс-форм, продукции военного назначения)</a:t>
              </a:r>
            </a:p>
          </p:txBody>
        </p:sp>
      </p:grp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3CB4ED8-DC4F-00A6-0274-96D5F965BAD2}"/>
              </a:ext>
            </a:extLst>
          </p:cNvPr>
          <p:cNvSpPr/>
          <p:nvPr/>
        </p:nvSpPr>
        <p:spPr>
          <a:xfrm>
            <a:off x="9025839" y="1124470"/>
            <a:ext cx="2008790" cy="1384056"/>
          </a:xfrm>
          <a:prstGeom prst="roundRect">
            <a:avLst/>
          </a:prstGeom>
          <a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1B4BB3B-7A51-5CF2-A3E3-37F97B84F467}"/>
              </a:ext>
            </a:extLst>
          </p:cNvPr>
          <p:cNvGrpSpPr/>
          <p:nvPr/>
        </p:nvGrpSpPr>
        <p:grpSpPr>
          <a:xfrm>
            <a:off x="9255638" y="2446028"/>
            <a:ext cx="2049073" cy="841798"/>
            <a:chOff x="8716395" y="2419815"/>
            <a:chExt cx="2049073" cy="841798"/>
          </a:xfrm>
        </p:grpSpPr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8483CC2E-C4AE-52EF-08D9-ED08B92F8F46}"/>
                </a:ext>
              </a:extLst>
            </p:cNvPr>
            <p:cNvSpPr/>
            <p:nvPr/>
          </p:nvSpPr>
          <p:spPr>
            <a:xfrm>
              <a:off x="8756678" y="2419815"/>
              <a:ext cx="2008790" cy="7452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0C406FB-DA3C-8DDC-EC06-81A83DF4D6E8}"/>
                </a:ext>
              </a:extLst>
            </p:cNvPr>
            <p:cNvSpPr txBox="1"/>
            <p:nvPr/>
          </p:nvSpPr>
          <p:spPr>
            <a:xfrm>
              <a:off x="8716395" y="2516352"/>
              <a:ext cx="2008790" cy="74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0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latin typeface="Bebas Neue Bold" panose="020B0606020202050201" pitchFamily="34" charset="-52"/>
                </a:rPr>
                <a:t>ООО «</a:t>
              </a:r>
              <a:r>
                <a:rPr lang="ru-RU" sz="1200" b="1" kern="1200" dirty="0" err="1">
                  <a:latin typeface="Bebas Neue Bold" panose="020B0606020202050201" pitchFamily="34" charset="-52"/>
                </a:rPr>
                <a:t>Рото</a:t>
              </a:r>
              <a:r>
                <a:rPr lang="ru-RU" sz="1200" b="1" kern="1200" dirty="0">
                  <a:latin typeface="Bebas Neue Bold" panose="020B0606020202050201" pitchFamily="34" charset="-52"/>
                </a:rPr>
                <a:t> Франк» </a:t>
              </a:r>
              <a:r>
                <a:rPr lang="ru-RU" sz="1200" kern="1200" dirty="0">
                  <a:latin typeface="Bebas Neue Bold" panose="020B0606020202050201" pitchFamily="34" charset="-52"/>
                </a:rPr>
                <a:t>(производство металлической фурнитуры для пластиковых окон)</a:t>
              </a:r>
            </a:p>
          </p:txBody>
        </p:sp>
      </p:grp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6ECBF12-6A55-A38C-A765-B5E6EF811842}"/>
              </a:ext>
            </a:extLst>
          </p:cNvPr>
          <p:cNvSpPr/>
          <p:nvPr/>
        </p:nvSpPr>
        <p:spPr>
          <a:xfrm>
            <a:off x="3639656" y="3838071"/>
            <a:ext cx="2008790" cy="1384056"/>
          </a:xfrm>
          <a:prstGeom prst="roundRect">
            <a:avLst/>
          </a:prstGeom>
          <a:blipFill rotWithShape="1"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5970D97-A802-7D2F-5B18-B594CDA853A6}"/>
              </a:ext>
            </a:extLst>
          </p:cNvPr>
          <p:cNvGrpSpPr/>
          <p:nvPr/>
        </p:nvGrpSpPr>
        <p:grpSpPr>
          <a:xfrm>
            <a:off x="3236143" y="4966941"/>
            <a:ext cx="4020458" cy="1139052"/>
            <a:chOff x="2696900" y="4940728"/>
            <a:chExt cx="4020458" cy="1139052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2670D47C-AC30-F5D2-973A-3010083255E2}"/>
                </a:ext>
              </a:extLst>
            </p:cNvPr>
            <p:cNvSpPr/>
            <p:nvPr/>
          </p:nvSpPr>
          <p:spPr>
            <a:xfrm>
              <a:off x="3709737" y="4940728"/>
              <a:ext cx="3007621" cy="7452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83099CE-5F44-35ED-C55C-F9E0F51CAE20}"/>
                </a:ext>
              </a:extLst>
            </p:cNvPr>
            <p:cNvSpPr txBox="1"/>
            <p:nvPr/>
          </p:nvSpPr>
          <p:spPr>
            <a:xfrm>
              <a:off x="2696900" y="5334519"/>
              <a:ext cx="3007621" cy="74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0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latin typeface="Bebas Neue Bold" panose="020B0606020202050201" pitchFamily="34" charset="-52"/>
                </a:rPr>
                <a:t>АО «Научно-исследовательский и проектно-технологический институт </a:t>
              </a:r>
              <a:r>
                <a:rPr lang="ru-RU" sz="1200" b="1" kern="1200" dirty="0" err="1">
                  <a:latin typeface="Bebas Neue Bold" panose="020B0606020202050201" pitchFamily="34" charset="-52"/>
                </a:rPr>
                <a:t>электроугольных</a:t>
              </a:r>
              <a:r>
                <a:rPr lang="ru-RU" sz="1200" b="1" kern="1200" dirty="0">
                  <a:latin typeface="Bebas Neue Bold" panose="020B0606020202050201" pitchFamily="34" charset="-52"/>
                </a:rPr>
                <a:t> изделий» </a:t>
              </a:r>
              <a:r>
                <a:rPr lang="ru-RU" sz="1200" kern="1200" dirty="0">
                  <a:latin typeface="Bebas Neue Bold" panose="020B0606020202050201" pitchFamily="34" charset="-52"/>
                </a:rPr>
                <a:t>(производство </a:t>
              </a:r>
              <a:r>
                <a:rPr lang="ru-RU" sz="1200" kern="1200" dirty="0" err="1">
                  <a:latin typeface="Bebas Neue Bold" panose="020B0606020202050201" pitchFamily="34" charset="-52"/>
                </a:rPr>
                <a:t>электроугольных</a:t>
              </a:r>
              <a:r>
                <a:rPr lang="ru-RU" sz="1200" kern="1200" dirty="0">
                  <a:latin typeface="Bebas Neue Bold" panose="020B0606020202050201" pitchFamily="34" charset="-52"/>
                </a:rPr>
                <a:t> изделий)</a:t>
              </a:r>
            </a:p>
          </p:txBody>
        </p:sp>
      </p:grp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D03BA97-B616-5729-1DC2-72A756C2C97D}"/>
              </a:ext>
            </a:extLst>
          </p:cNvPr>
          <p:cNvSpPr/>
          <p:nvPr/>
        </p:nvSpPr>
        <p:spPr>
          <a:xfrm>
            <a:off x="6393800" y="1124074"/>
            <a:ext cx="2008790" cy="1384056"/>
          </a:xfrm>
          <a:prstGeom prst="roundRect">
            <a:avLst/>
          </a:prstGeom>
          <a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2963" r="8703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0B12C22-54AC-D0F1-76B6-49121C64EC89}"/>
              </a:ext>
            </a:extLst>
          </p:cNvPr>
          <p:cNvGrpSpPr/>
          <p:nvPr/>
        </p:nvGrpSpPr>
        <p:grpSpPr>
          <a:xfrm>
            <a:off x="6378085" y="2508536"/>
            <a:ext cx="2335605" cy="870679"/>
            <a:chOff x="5798559" y="2482323"/>
            <a:chExt cx="2335605" cy="870679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BBBCD94C-BD3A-8403-E14F-FE779B9F651C}"/>
                </a:ext>
              </a:extLst>
            </p:cNvPr>
            <p:cNvSpPr/>
            <p:nvPr/>
          </p:nvSpPr>
          <p:spPr>
            <a:xfrm>
              <a:off x="6125374" y="2482323"/>
              <a:ext cx="2008790" cy="7452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A987E2-5BAE-F4EE-B2D8-FBB2F478927A}"/>
                </a:ext>
              </a:extLst>
            </p:cNvPr>
            <p:cNvSpPr txBox="1"/>
            <p:nvPr/>
          </p:nvSpPr>
          <p:spPr>
            <a:xfrm>
              <a:off x="5798559" y="2607741"/>
              <a:ext cx="2008790" cy="74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0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latin typeface="Bebas Neue Bold" panose="020B0606020202050201" pitchFamily="34" charset="-52"/>
                </a:rPr>
                <a:t>ООО «Живые диваны» </a:t>
              </a:r>
              <a:r>
                <a:rPr lang="ru-RU" sz="1200" kern="1200" dirty="0">
                  <a:latin typeface="Bebas Neue Bold" panose="020B0606020202050201" pitchFamily="34" charset="-52"/>
                </a:rPr>
                <a:t>(производство мягкой мебели) </a:t>
              </a:r>
            </a:p>
          </p:txBody>
        </p:sp>
      </p:grpSp>
      <p:sp>
        <p:nvSpPr>
          <p:cNvPr id="13" name="Овал 12">
            <a:extLst>
              <a:ext uri="{FF2B5EF4-FFF2-40B4-BE49-F238E27FC236}">
                <a16:creationId xmlns:a16="http://schemas.microsoft.com/office/drawing/2014/main" id="{8CBEAA3C-FF04-9FB4-3C26-99BD681C35C5}"/>
              </a:ext>
            </a:extLst>
          </p:cNvPr>
          <p:cNvSpPr/>
          <p:nvPr/>
        </p:nvSpPr>
        <p:spPr>
          <a:xfrm>
            <a:off x="597749" y="1072167"/>
            <a:ext cx="2008790" cy="1384056"/>
          </a:xfrm>
          <a:prstGeom prst="ellipse">
            <a:avLst/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4769048-DFF8-A9F4-CA83-6CE16EC594B1}"/>
              </a:ext>
            </a:extLst>
          </p:cNvPr>
          <p:cNvGrpSpPr/>
          <p:nvPr/>
        </p:nvGrpSpPr>
        <p:grpSpPr>
          <a:xfrm>
            <a:off x="400283" y="2508536"/>
            <a:ext cx="2836223" cy="852166"/>
            <a:chOff x="-179243" y="2482323"/>
            <a:chExt cx="2836223" cy="852166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589DE93-D3F7-D5D5-0A3A-8AE938CA53AF}"/>
                </a:ext>
              </a:extLst>
            </p:cNvPr>
            <p:cNvSpPr/>
            <p:nvPr/>
          </p:nvSpPr>
          <p:spPr>
            <a:xfrm>
              <a:off x="166261" y="2482323"/>
              <a:ext cx="2490719" cy="7452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AD3BEC-B599-83F6-A665-C65B7FAE1465}"/>
                </a:ext>
              </a:extLst>
            </p:cNvPr>
            <p:cNvSpPr txBox="1"/>
            <p:nvPr/>
          </p:nvSpPr>
          <p:spPr>
            <a:xfrm>
              <a:off x="-179243" y="2589228"/>
              <a:ext cx="2490719" cy="74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0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latin typeface="Bebas Neue Bold" panose="020B0606020202050201" pitchFamily="34" charset="-52"/>
                </a:rPr>
                <a:t>АО «Химико-фармацевтический комбинат «АКРИХИН» </a:t>
              </a:r>
              <a:r>
                <a:rPr lang="ru-RU" sz="1200" kern="1200" dirty="0">
                  <a:latin typeface="Bebas Neue Bold" panose="020B0606020202050201" pitchFamily="34" charset="-52"/>
                </a:rPr>
                <a:t>(производство готовых лекарственных средств)</a:t>
              </a:r>
            </a:p>
          </p:txBody>
        </p:sp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0D0796-D06E-75BF-BB8A-30D1B144C034}"/>
              </a:ext>
            </a:extLst>
          </p:cNvPr>
          <p:cNvSpPr/>
          <p:nvPr/>
        </p:nvSpPr>
        <p:spPr>
          <a:xfrm>
            <a:off x="9260445" y="3863248"/>
            <a:ext cx="2008790" cy="1384056"/>
          </a:xfrm>
          <a:prstGeom prst="roundRect">
            <a:avLst/>
          </a:prstGeom>
          <a:blipFill rotWithShape="1"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D9B3111-CEC2-60A4-79C3-546C955C1369}"/>
              </a:ext>
            </a:extLst>
          </p:cNvPr>
          <p:cNvGrpSpPr/>
          <p:nvPr/>
        </p:nvGrpSpPr>
        <p:grpSpPr>
          <a:xfrm>
            <a:off x="7127872" y="4966535"/>
            <a:ext cx="3813470" cy="1125645"/>
            <a:chOff x="6588629" y="4940322"/>
            <a:chExt cx="3813470" cy="1125645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F3DD0EA9-FFAE-D0C5-8852-71D4075A512A}"/>
                </a:ext>
              </a:extLst>
            </p:cNvPr>
            <p:cNvSpPr/>
            <p:nvPr/>
          </p:nvSpPr>
          <p:spPr>
            <a:xfrm>
              <a:off x="6588629" y="4940322"/>
              <a:ext cx="2008790" cy="7452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0A4260-E366-7032-59B9-A64E6DAA8284}"/>
                </a:ext>
              </a:extLst>
            </p:cNvPr>
            <p:cNvSpPr txBox="1"/>
            <p:nvPr/>
          </p:nvSpPr>
          <p:spPr>
            <a:xfrm>
              <a:off x="8393309" y="5320706"/>
              <a:ext cx="2008790" cy="74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0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latin typeface="Bebas Neue Bold" panose="020B0606020202050201" pitchFamily="34" charset="-52"/>
                </a:rPr>
                <a:t>АО «Русское море» </a:t>
              </a:r>
              <a:r>
                <a:rPr lang="ru-RU" sz="1200" kern="1200" dirty="0">
                  <a:latin typeface="Bebas Neue Bold" panose="020B0606020202050201" pitchFamily="34" charset="-52"/>
                </a:rPr>
                <a:t>(переработка рыбной продукции)</a:t>
              </a:r>
            </a:p>
          </p:txBody>
        </p:sp>
      </p:grp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6C22D29-572E-48C2-B2F0-A74020CA994C}"/>
              </a:ext>
            </a:extLst>
          </p:cNvPr>
          <p:cNvSpPr/>
          <p:nvPr/>
        </p:nvSpPr>
        <p:spPr>
          <a:xfrm>
            <a:off x="6506999" y="3863248"/>
            <a:ext cx="2008790" cy="1384056"/>
          </a:xfrm>
          <a:prstGeom prst="roundRect">
            <a:avLst/>
          </a:prstGeom>
          <a:blipFill rotWithShape="1"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4D1C8AB-601D-AEC2-BB69-D577F923310A}"/>
              </a:ext>
            </a:extLst>
          </p:cNvPr>
          <p:cNvGrpSpPr/>
          <p:nvPr/>
        </p:nvGrpSpPr>
        <p:grpSpPr>
          <a:xfrm>
            <a:off x="6395627" y="4966535"/>
            <a:ext cx="5257129" cy="1152016"/>
            <a:chOff x="5856384" y="4940322"/>
            <a:chExt cx="5257129" cy="1152016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BCD67D2-FF0C-1218-63C7-EE0AE41A6BE8}"/>
                </a:ext>
              </a:extLst>
            </p:cNvPr>
            <p:cNvSpPr/>
            <p:nvPr/>
          </p:nvSpPr>
          <p:spPr>
            <a:xfrm>
              <a:off x="8798383" y="4940322"/>
              <a:ext cx="2315130" cy="7452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08D82C-1935-33C2-A7C0-B2FD98465F82}"/>
                </a:ext>
              </a:extLst>
            </p:cNvPr>
            <p:cNvSpPr txBox="1"/>
            <p:nvPr/>
          </p:nvSpPr>
          <p:spPr>
            <a:xfrm>
              <a:off x="5856384" y="5347077"/>
              <a:ext cx="2315130" cy="745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0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b="1" kern="1200" dirty="0">
                  <a:latin typeface="Bebas Neue Bold" panose="020B0606020202050201" pitchFamily="34" charset="-52"/>
                </a:rPr>
                <a:t>ООО «МПЗ «Богородский» </a:t>
              </a:r>
              <a:r>
                <a:rPr lang="ru-RU" sz="1200" kern="1200" dirty="0">
                  <a:latin typeface="Bebas Neue Bold" panose="020B0606020202050201" pitchFamily="34" charset="-52"/>
                </a:rPr>
                <a:t>(производство колбасных изделий)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F73CEEA6-C619-7E16-FBCF-9C89F84582DA}"/>
              </a:ext>
            </a:extLst>
          </p:cNvPr>
          <p:cNvSpPr txBox="1"/>
          <p:nvPr/>
        </p:nvSpPr>
        <p:spPr>
          <a:xfrm>
            <a:off x="1269453" y="309158"/>
            <a:ext cx="88898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Системообразующие предприятия Богородского городского округа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5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788553" y="196812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БОГОРОДСКИЙ</a:t>
            </a:r>
          </a:p>
          <a:p>
            <a:r>
              <a:rPr lang="ru-RU" sz="1100" dirty="0">
                <a:solidFill>
                  <a:srgbClr val="054375"/>
                </a:solidFill>
                <a:latin typeface="Styrene A Web Med" pitchFamily="2" charset="-52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7" y="281595"/>
            <a:ext cx="524836" cy="681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491A26-FE1B-17D1-BE0A-82FAC3F88284}"/>
              </a:ext>
            </a:extLst>
          </p:cNvPr>
          <p:cNvSpPr txBox="1"/>
          <p:nvPr/>
        </p:nvSpPr>
        <p:spPr>
          <a:xfrm>
            <a:off x="2283801" y="720032"/>
            <a:ext cx="90531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Приоритетные отрасли развития округа для привлечения инвестиций </a:t>
            </a:r>
            <a:b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(основная специализация бизнеса на территории Богородского городского округа)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8499A68-CB37-5F50-21C0-66B8D12AC8B0}"/>
              </a:ext>
            </a:extLst>
          </p:cNvPr>
          <p:cNvGrpSpPr/>
          <p:nvPr/>
        </p:nvGrpSpPr>
        <p:grpSpPr>
          <a:xfrm>
            <a:off x="3404776" y="1547463"/>
            <a:ext cx="2597917" cy="2071122"/>
            <a:chOff x="3012667" y="1720346"/>
            <a:chExt cx="2597917" cy="2071122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FEF06DE-605C-7662-1F62-45A6079815D3}"/>
                </a:ext>
              </a:extLst>
            </p:cNvPr>
            <p:cNvSpPr/>
            <p:nvPr/>
          </p:nvSpPr>
          <p:spPr>
            <a:xfrm>
              <a:off x="3012667" y="1720346"/>
              <a:ext cx="2483617" cy="92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70755E-92B5-714E-C05C-5C20D39D95DE}"/>
                </a:ext>
              </a:extLst>
            </p:cNvPr>
            <p:cNvSpPr txBox="1"/>
            <p:nvPr/>
          </p:nvSpPr>
          <p:spPr>
            <a:xfrm>
              <a:off x="3126967" y="2870046"/>
              <a:ext cx="2483617" cy="92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0" numCol="1" spcCol="1270" anchor="t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cs typeface="Arial" panose="020B0604020202020204" pitchFamily="34" charset="0"/>
                </a:rPr>
                <a:t>Производство строительных материалов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4DE089E-8B71-735D-99A0-178FF04C2785}"/>
              </a:ext>
            </a:extLst>
          </p:cNvPr>
          <p:cNvGrpSpPr/>
          <p:nvPr/>
        </p:nvGrpSpPr>
        <p:grpSpPr>
          <a:xfrm>
            <a:off x="6244028" y="1558612"/>
            <a:ext cx="2711094" cy="2049629"/>
            <a:chOff x="5851919" y="1731495"/>
            <a:chExt cx="2711094" cy="2049629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D3AF690B-6AB4-CF08-CADF-D1887E32CE55}"/>
                </a:ext>
              </a:extLst>
            </p:cNvPr>
            <p:cNvSpPr/>
            <p:nvPr/>
          </p:nvSpPr>
          <p:spPr>
            <a:xfrm>
              <a:off x="5851919" y="1731495"/>
              <a:ext cx="2483617" cy="92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B943A7-2D88-E9D4-7F66-AC1D86AE40B7}"/>
                </a:ext>
              </a:extLst>
            </p:cNvPr>
            <p:cNvSpPr txBox="1"/>
            <p:nvPr/>
          </p:nvSpPr>
          <p:spPr>
            <a:xfrm>
              <a:off x="6079396" y="2859702"/>
              <a:ext cx="2483617" cy="92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0" numCol="1" spcCol="1270" anchor="t" anchorCtr="0">
              <a:noAutofit/>
            </a:bodyPr>
            <a:lstStyle/>
            <a:p>
              <a:pPr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cs typeface="Arial" panose="020B0604020202020204" pitchFamily="34" charset="0"/>
                </a:rPr>
                <a:t>Производство пищевых продуктов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99A83EE-61E2-B59F-9B9E-9AB24F75211C}"/>
              </a:ext>
            </a:extLst>
          </p:cNvPr>
          <p:cNvGrpSpPr/>
          <p:nvPr/>
        </p:nvGrpSpPr>
        <p:grpSpPr>
          <a:xfrm>
            <a:off x="3618550" y="4386245"/>
            <a:ext cx="3209505" cy="1027296"/>
            <a:chOff x="3226441" y="4559128"/>
            <a:chExt cx="3209505" cy="1027296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2ADACDA-8881-7FF8-6F23-D887989DE85A}"/>
                </a:ext>
              </a:extLst>
            </p:cNvPr>
            <p:cNvSpPr/>
            <p:nvPr/>
          </p:nvSpPr>
          <p:spPr>
            <a:xfrm>
              <a:off x="3952329" y="4559128"/>
              <a:ext cx="2483617" cy="92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A215BB-E87C-BCCC-3B1B-07F3245A4A74}"/>
                </a:ext>
              </a:extLst>
            </p:cNvPr>
            <p:cNvSpPr txBox="1"/>
            <p:nvPr/>
          </p:nvSpPr>
          <p:spPr>
            <a:xfrm>
              <a:off x="3226441" y="4665002"/>
              <a:ext cx="2483617" cy="92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0" numCol="1" spcCol="1270" anchor="t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cs typeface="Arial" panose="020B0604020202020204" pitchFamily="34" charset="0"/>
                </a:rPr>
                <a:t>Жилищно-коммунальное хозяйство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EB55EDF-B979-CFAD-9B5E-259E749CDF4C}"/>
              </a:ext>
            </a:extLst>
          </p:cNvPr>
          <p:cNvGrpSpPr/>
          <p:nvPr/>
        </p:nvGrpSpPr>
        <p:grpSpPr>
          <a:xfrm>
            <a:off x="593584" y="1514006"/>
            <a:ext cx="2534929" cy="2135862"/>
            <a:chOff x="201475" y="1686889"/>
            <a:chExt cx="2534929" cy="2135862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9402020-9250-DD23-576F-82F5302F2E13}"/>
                </a:ext>
              </a:extLst>
            </p:cNvPr>
            <p:cNvSpPr/>
            <p:nvPr/>
          </p:nvSpPr>
          <p:spPr>
            <a:xfrm>
              <a:off x="201475" y="1686889"/>
              <a:ext cx="2483617" cy="92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124745-D949-63E0-ECC0-6DA19A491DC6}"/>
                </a:ext>
              </a:extLst>
            </p:cNvPr>
            <p:cNvSpPr txBox="1"/>
            <p:nvPr/>
          </p:nvSpPr>
          <p:spPr>
            <a:xfrm>
              <a:off x="252787" y="2901329"/>
              <a:ext cx="2483617" cy="92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0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cs typeface="Arial" panose="020B0604020202020204" pitchFamily="34" charset="0"/>
                </a:rPr>
                <a:t>Химическое производство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1FC2FC3-7877-9807-EF5D-8BAA2F3B9900}"/>
              </a:ext>
            </a:extLst>
          </p:cNvPr>
          <p:cNvGrpSpPr/>
          <p:nvPr/>
        </p:nvGrpSpPr>
        <p:grpSpPr>
          <a:xfrm>
            <a:off x="6544221" y="4422572"/>
            <a:ext cx="3113809" cy="996593"/>
            <a:chOff x="6152112" y="4595455"/>
            <a:chExt cx="3113809" cy="99659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633A64F-4197-F33C-8236-A7DEDA9A1FCC}"/>
                </a:ext>
              </a:extLst>
            </p:cNvPr>
            <p:cNvSpPr/>
            <p:nvPr/>
          </p:nvSpPr>
          <p:spPr>
            <a:xfrm>
              <a:off x="6782304" y="4595455"/>
              <a:ext cx="2483617" cy="92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CB1001-99A1-20CF-8973-F803BFFC0CC0}"/>
                </a:ext>
              </a:extLst>
            </p:cNvPr>
            <p:cNvSpPr txBox="1"/>
            <p:nvPr/>
          </p:nvSpPr>
          <p:spPr>
            <a:xfrm>
              <a:off x="6152112" y="4670626"/>
              <a:ext cx="2483617" cy="92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0" numCol="1" spcCol="1270" anchor="t" anchorCtr="0">
              <a:noAutofit/>
            </a:bodyPr>
            <a:lstStyle/>
            <a:p>
              <a:pPr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cs typeface="Arial" panose="020B0604020202020204" pitchFamily="34" charset="0"/>
                </a:rPr>
                <a:t>Растениеводство и животноводство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1435BB9-74AB-DCD4-4ECE-C5F4DF6366A6}"/>
              </a:ext>
            </a:extLst>
          </p:cNvPr>
          <p:cNvGrpSpPr/>
          <p:nvPr/>
        </p:nvGrpSpPr>
        <p:grpSpPr>
          <a:xfrm>
            <a:off x="631761" y="4376551"/>
            <a:ext cx="2776955" cy="1020953"/>
            <a:chOff x="879944" y="4595455"/>
            <a:chExt cx="2776955" cy="1020953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2CA0DCDE-3EC3-A047-E637-E4ECD748E7E8}"/>
                </a:ext>
              </a:extLst>
            </p:cNvPr>
            <p:cNvSpPr/>
            <p:nvPr/>
          </p:nvSpPr>
          <p:spPr>
            <a:xfrm>
              <a:off x="1173282" y="4595455"/>
              <a:ext cx="2483617" cy="92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B01E21-2012-BF3E-1A33-08E189B2AB12}"/>
                </a:ext>
              </a:extLst>
            </p:cNvPr>
            <p:cNvSpPr txBox="1"/>
            <p:nvPr/>
          </p:nvSpPr>
          <p:spPr>
            <a:xfrm>
              <a:off x="879944" y="4694986"/>
              <a:ext cx="2483617" cy="92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0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cs typeface="Arial" panose="020B0604020202020204" pitchFamily="34" charset="0"/>
                </a:rPr>
                <a:t>Торговля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BB10369-0537-695F-FCCA-BFA3EFE0167F}"/>
              </a:ext>
            </a:extLst>
          </p:cNvPr>
          <p:cNvGrpSpPr/>
          <p:nvPr/>
        </p:nvGrpSpPr>
        <p:grpSpPr>
          <a:xfrm>
            <a:off x="8992074" y="1436417"/>
            <a:ext cx="2640570" cy="2167091"/>
            <a:chOff x="8565737" y="1727970"/>
            <a:chExt cx="2640570" cy="216709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DF2D5BD-43CB-0831-327E-E1CE1AE2C739}"/>
                </a:ext>
              </a:extLst>
            </p:cNvPr>
            <p:cNvSpPr/>
            <p:nvPr/>
          </p:nvSpPr>
          <p:spPr>
            <a:xfrm>
              <a:off x="8722690" y="1727970"/>
              <a:ext cx="2483617" cy="9214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333184D-1C73-431A-BCAD-38B4A4E66AD0}"/>
                </a:ext>
              </a:extLst>
            </p:cNvPr>
            <p:cNvSpPr txBox="1"/>
            <p:nvPr/>
          </p:nvSpPr>
          <p:spPr>
            <a:xfrm>
              <a:off x="8565737" y="2973639"/>
              <a:ext cx="2483617" cy="92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0" numCol="1" spcCol="1270" anchor="t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  <a:latin typeface="Bebas Neue Bold" panose="020B0606020202050201" pitchFamily="34" charset="-52"/>
                  <a:cs typeface="Arial" panose="020B0604020202020204" pitchFamily="34" charset="0"/>
                </a:rPr>
                <a:t>Логистика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8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788553" y="196812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БОГОРОДСКИЙ</a:t>
            </a:r>
          </a:p>
          <a:p>
            <a:r>
              <a:rPr lang="ru-RU" sz="1100" dirty="0">
                <a:solidFill>
                  <a:srgbClr val="054375"/>
                </a:solidFill>
                <a:latin typeface="Styrene A Web Med" pitchFamily="2" charset="-52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7" y="281595"/>
            <a:ext cx="524836" cy="681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491A26-FE1B-17D1-BE0A-82FAC3F88284}"/>
              </a:ext>
            </a:extLst>
          </p:cNvPr>
          <p:cNvSpPr txBox="1"/>
          <p:nvPr/>
        </p:nvSpPr>
        <p:spPr>
          <a:xfrm>
            <a:off x="2240057" y="400133"/>
            <a:ext cx="9053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Свободные земельные участки в богородском городском округе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FEF06DE-605C-7662-1F62-45A6079815D3}"/>
              </a:ext>
            </a:extLst>
          </p:cNvPr>
          <p:cNvSpPr/>
          <p:nvPr/>
        </p:nvSpPr>
        <p:spPr>
          <a:xfrm>
            <a:off x="3404776" y="1547463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3AF690B-6AB4-CF08-CADF-D1887E32CE55}"/>
              </a:ext>
            </a:extLst>
          </p:cNvPr>
          <p:cNvSpPr/>
          <p:nvPr/>
        </p:nvSpPr>
        <p:spPr>
          <a:xfrm>
            <a:off x="6244028" y="155861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2ADACDA-8881-7FF8-6F23-D887989DE85A}"/>
              </a:ext>
            </a:extLst>
          </p:cNvPr>
          <p:cNvSpPr/>
          <p:nvPr/>
        </p:nvSpPr>
        <p:spPr>
          <a:xfrm>
            <a:off x="4344438" y="4386245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9402020-9250-DD23-576F-82F5302F2E13}"/>
              </a:ext>
            </a:extLst>
          </p:cNvPr>
          <p:cNvSpPr/>
          <p:nvPr/>
        </p:nvSpPr>
        <p:spPr>
          <a:xfrm>
            <a:off x="593584" y="1514006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633A64F-4197-F33C-8236-A7DEDA9A1FCC}"/>
              </a:ext>
            </a:extLst>
          </p:cNvPr>
          <p:cNvSpPr/>
          <p:nvPr/>
        </p:nvSpPr>
        <p:spPr>
          <a:xfrm>
            <a:off x="7174413" y="442257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CA0DCDE-3EC3-A047-E637-E4ECD748E7E8}"/>
              </a:ext>
            </a:extLst>
          </p:cNvPr>
          <p:cNvSpPr/>
          <p:nvPr/>
        </p:nvSpPr>
        <p:spPr>
          <a:xfrm>
            <a:off x="925099" y="4376551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DF2D5BD-43CB-0831-327E-E1CE1AE2C739}"/>
              </a:ext>
            </a:extLst>
          </p:cNvPr>
          <p:cNvSpPr/>
          <p:nvPr/>
        </p:nvSpPr>
        <p:spPr>
          <a:xfrm>
            <a:off x="9149027" y="1436417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FCA0325-77F3-E5BA-53FE-AE435E8681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436615"/>
              </p:ext>
            </p:extLst>
          </p:nvPr>
        </p:nvGraphicFramePr>
        <p:xfrm>
          <a:off x="525035" y="1011085"/>
          <a:ext cx="11246646" cy="5404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712">
                  <a:extLst>
                    <a:ext uri="{9D8B030D-6E8A-4147-A177-3AD203B41FA5}">
                      <a16:colId xmlns:a16="http://schemas.microsoft.com/office/drawing/2014/main" val="1723216703"/>
                    </a:ext>
                  </a:extLst>
                </a:gridCol>
                <a:gridCol w="1259303">
                  <a:extLst>
                    <a:ext uri="{9D8B030D-6E8A-4147-A177-3AD203B41FA5}">
                      <a16:colId xmlns:a16="http://schemas.microsoft.com/office/drawing/2014/main" val="4235662118"/>
                    </a:ext>
                  </a:extLst>
                </a:gridCol>
                <a:gridCol w="2777833">
                  <a:extLst>
                    <a:ext uri="{9D8B030D-6E8A-4147-A177-3AD203B41FA5}">
                      <a16:colId xmlns:a16="http://schemas.microsoft.com/office/drawing/2014/main" val="3272870024"/>
                    </a:ext>
                  </a:extLst>
                </a:gridCol>
                <a:gridCol w="3544946">
                  <a:extLst>
                    <a:ext uri="{9D8B030D-6E8A-4147-A177-3AD203B41FA5}">
                      <a16:colId xmlns:a16="http://schemas.microsoft.com/office/drawing/2014/main" val="3960952887"/>
                    </a:ext>
                  </a:extLst>
                </a:gridCol>
                <a:gridCol w="1853622">
                  <a:extLst>
                    <a:ext uri="{9D8B030D-6E8A-4147-A177-3AD203B41FA5}">
                      <a16:colId xmlns:a16="http://schemas.microsoft.com/office/drawing/2014/main" val="3901761274"/>
                    </a:ext>
                  </a:extLst>
                </a:gridCol>
                <a:gridCol w="512522">
                  <a:extLst>
                    <a:ext uri="{9D8B030D-6E8A-4147-A177-3AD203B41FA5}">
                      <a16:colId xmlns:a16="http://schemas.microsoft.com/office/drawing/2014/main" val="2086001622"/>
                    </a:ext>
                  </a:extLst>
                </a:gridCol>
                <a:gridCol w="1072708">
                  <a:extLst>
                    <a:ext uri="{9D8B030D-6E8A-4147-A177-3AD203B41FA5}">
                      <a16:colId xmlns:a16="http://schemas.microsoft.com/office/drawing/2014/main" val="2468430343"/>
                    </a:ext>
                  </a:extLst>
                </a:gridCol>
              </a:tblGrid>
              <a:tr h="239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Кадастровый номер ЗУ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Адрес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Категория ЗУ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ВРИ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Размер ЗУ, га</a:t>
                      </a:r>
                      <a:endParaRPr lang="ru-RU" sz="11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Примечания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extLst>
                  <a:ext uri="{0D108BD9-81ED-4DB2-BD59-A6C34878D82A}">
                    <a16:rowId xmlns:a16="http://schemas.microsoft.com/office/drawing/2014/main" val="1687454676"/>
                  </a:ext>
                </a:extLst>
              </a:tr>
              <a:tr h="121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1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50:16:0604159:25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территория ЗАО "Кудиново", ООО "АПХ "Кудиново", поле №31.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Земли сельскохозяйственного назначения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Для сельскохозяйственного производства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20,00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 </a:t>
                      </a:r>
                      <a:endParaRPr lang="ru-RU" sz="11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b"/>
                </a:tc>
                <a:extLst>
                  <a:ext uri="{0D108BD9-81ED-4DB2-BD59-A6C34878D82A}">
                    <a16:rowId xmlns:a16="http://schemas.microsoft.com/office/drawing/2014/main" val="471157443"/>
                  </a:ext>
                </a:extLst>
              </a:tr>
              <a:tr h="358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2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50:16:0401040:8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с. Мамонтовское, вблизи д. Горки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Объекты придорожного сервиса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2,54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extLst>
                  <a:ext uri="{0D108BD9-81ED-4DB2-BD59-A6C34878D82A}">
                    <a16:rowId xmlns:a16="http://schemas.microsoft.com/office/drawing/2014/main" val="2347492687"/>
                  </a:ext>
                </a:extLst>
              </a:tr>
              <a:tr h="358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3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50:16:0401040:7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с. Мамонтовское, вблизи д. Горки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Обслуживание автотранспорта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4,09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extLst>
                  <a:ext uri="{0D108BD9-81ED-4DB2-BD59-A6C34878D82A}">
                    <a16:rowId xmlns:a16="http://schemas.microsoft.com/office/drawing/2014/main" val="3006327427"/>
                  </a:ext>
                </a:extLst>
              </a:tr>
              <a:tr h="2398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4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50:16:0601003:1869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г.п</a:t>
                      </a:r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. Старая Купавна, д. </a:t>
                      </a:r>
                      <a:r>
                        <a:rPr lang="ru-RU" sz="11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Щемилово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Земли населенных пунктов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Для размещения объектов общественно-делового назначения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1,65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extLst>
                  <a:ext uri="{0D108BD9-81ED-4DB2-BD59-A6C34878D82A}">
                    <a16:rowId xmlns:a16="http://schemas.microsoft.com/office/drawing/2014/main" val="2998052788"/>
                  </a:ext>
                </a:extLst>
              </a:tr>
              <a:tr h="358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5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50:16:0104002:3574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с.Ямкино</a:t>
                      </a:r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, в/г №1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Производственная деятельность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7,15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extLst>
                  <a:ext uri="{0D108BD9-81ED-4DB2-BD59-A6C34878D82A}">
                    <a16:rowId xmlns:a16="http://schemas.microsoft.com/office/drawing/2014/main" val="4155352924"/>
                  </a:ext>
                </a:extLst>
              </a:tr>
              <a:tr h="121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6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50:16:0302005:4809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 г. Ногинск, ул.Пугачева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Земли населенных пунктов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Склады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2,80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extLst>
                  <a:ext uri="{0D108BD9-81ED-4DB2-BD59-A6C34878D82A}">
                    <a16:rowId xmlns:a16="http://schemas.microsoft.com/office/drawing/2014/main" val="2466564278"/>
                  </a:ext>
                </a:extLst>
              </a:tr>
              <a:tr h="476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7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50:16:0301004:4886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г. Ногинск, ул. Ильича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Земли населенных пунктов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Строительная промышленность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1,41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необходим раздел, по участку по ГП проходит дорога местного значения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extLst>
                  <a:ext uri="{0D108BD9-81ED-4DB2-BD59-A6C34878D82A}">
                    <a16:rowId xmlns:a16="http://schemas.microsoft.com/office/drawing/2014/main" val="1551625655"/>
                  </a:ext>
                </a:extLst>
              </a:tr>
              <a:tr h="358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8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50:16:0402034:174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п. Красный электрик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для производственных целей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1,03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extLst>
                  <a:ext uri="{0D108BD9-81ED-4DB2-BD59-A6C34878D82A}">
                    <a16:rowId xmlns:a16="http://schemas.microsoft.com/office/drawing/2014/main" val="847754123"/>
                  </a:ext>
                </a:extLst>
              </a:tr>
              <a:tr h="163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50:16:0702004:8428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г. Электроугли, г. Электроугли, ул. Маяковского, д. 36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Земли населенных пунктов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Обслуживание автотранспорта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0,21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extLst>
                  <a:ext uri="{0D108BD9-81ED-4DB2-BD59-A6C34878D82A}">
                    <a16:rowId xmlns:a16="http://schemas.microsoft.com/office/drawing/2014/main" val="383304564"/>
                  </a:ext>
                </a:extLst>
              </a:tr>
              <a:tr h="581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10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50:16:302008:3005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52 км автодороги Москва-Нижний Новгород (левая сторона)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Земли промышленности, энергетики, транспорта, связи, радиовещания, телевидения, информатики, земли для обеспечения космической деятельности, земли обороны, безопасности и земли иного специального назначения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Для размещения объектов административного и культурно-бытового назначения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2,30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Ограничение </a:t>
                      </a:r>
                      <a:r>
                        <a:rPr lang="ru-RU" sz="110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оборотоспособности</a:t>
                      </a:r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</a:rPr>
                        <a:t>, зона реконструкции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</a:endParaRPr>
                    </a:p>
                  </a:txBody>
                  <a:tcPr marL="3632" marR="3632" marT="3632" marB="0" anchor="ctr"/>
                </a:tc>
                <a:extLst>
                  <a:ext uri="{0D108BD9-81ED-4DB2-BD59-A6C34878D82A}">
                    <a16:rowId xmlns:a16="http://schemas.microsoft.com/office/drawing/2014/main" val="2454870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661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788553" y="196812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БОГОРОДСКИЙ</a:t>
            </a:r>
          </a:p>
          <a:p>
            <a:r>
              <a:rPr lang="ru-RU" sz="1100" dirty="0">
                <a:solidFill>
                  <a:srgbClr val="054375"/>
                </a:solidFill>
                <a:latin typeface="Styrene A Web Med" pitchFamily="2" charset="-52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7" y="281595"/>
            <a:ext cx="524836" cy="681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491A26-FE1B-17D1-BE0A-82FAC3F88284}"/>
              </a:ext>
            </a:extLst>
          </p:cNvPr>
          <p:cNvSpPr txBox="1"/>
          <p:nvPr/>
        </p:nvSpPr>
        <p:spPr>
          <a:xfrm>
            <a:off x="2240057" y="400133"/>
            <a:ext cx="9053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Свободные земельные участки в богородском городском округе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FEF06DE-605C-7662-1F62-45A6079815D3}"/>
              </a:ext>
            </a:extLst>
          </p:cNvPr>
          <p:cNvSpPr/>
          <p:nvPr/>
        </p:nvSpPr>
        <p:spPr>
          <a:xfrm>
            <a:off x="3404776" y="1547463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3AF690B-6AB4-CF08-CADF-D1887E32CE55}"/>
              </a:ext>
            </a:extLst>
          </p:cNvPr>
          <p:cNvSpPr/>
          <p:nvPr/>
        </p:nvSpPr>
        <p:spPr>
          <a:xfrm>
            <a:off x="6244028" y="155861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2ADACDA-8881-7FF8-6F23-D887989DE85A}"/>
              </a:ext>
            </a:extLst>
          </p:cNvPr>
          <p:cNvSpPr/>
          <p:nvPr/>
        </p:nvSpPr>
        <p:spPr>
          <a:xfrm>
            <a:off x="4344438" y="4386245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9402020-9250-DD23-576F-82F5302F2E13}"/>
              </a:ext>
            </a:extLst>
          </p:cNvPr>
          <p:cNvSpPr/>
          <p:nvPr/>
        </p:nvSpPr>
        <p:spPr>
          <a:xfrm>
            <a:off x="593584" y="1514006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633A64F-4197-F33C-8236-A7DEDA9A1FCC}"/>
              </a:ext>
            </a:extLst>
          </p:cNvPr>
          <p:cNvSpPr/>
          <p:nvPr/>
        </p:nvSpPr>
        <p:spPr>
          <a:xfrm>
            <a:off x="7174413" y="442257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CA0DCDE-3EC3-A047-E637-E4ECD748E7E8}"/>
              </a:ext>
            </a:extLst>
          </p:cNvPr>
          <p:cNvSpPr/>
          <p:nvPr/>
        </p:nvSpPr>
        <p:spPr>
          <a:xfrm>
            <a:off x="925099" y="4376551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DF2D5BD-43CB-0831-327E-E1CE1AE2C739}"/>
              </a:ext>
            </a:extLst>
          </p:cNvPr>
          <p:cNvSpPr/>
          <p:nvPr/>
        </p:nvSpPr>
        <p:spPr>
          <a:xfrm>
            <a:off x="9149027" y="1436417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56446B5-8F05-A590-46A2-E896358F3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947947"/>
              </p:ext>
            </p:extLst>
          </p:nvPr>
        </p:nvGraphicFramePr>
        <p:xfrm>
          <a:off x="507414" y="1001306"/>
          <a:ext cx="11341657" cy="5503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239">
                  <a:extLst>
                    <a:ext uri="{9D8B030D-6E8A-4147-A177-3AD203B41FA5}">
                      <a16:colId xmlns:a16="http://schemas.microsoft.com/office/drawing/2014/main" val="771077264"/>
                    </a:ext>
                  </a:extLst>
                </a:gridCol>
                <a:gridCol w="1604513">
                  <a:extLst>
                    <a:ext uri="{9D8B030D-6E8A-4147-A177-3AD203B41FA5}">
                      <a16:colId xmlns:a16="http://schemas.microsoft.com/office/drawing/2014/main" val="2213396681"/>
                    </a:ext>
                  </a:extLst>
                </a:gridCol>
                <a:gridCol w="2294626">
                  <a:extLst>
                    <a:ext uri="{9D8B030D-6E8A-4147-A177-3AD203B41FA5}">
                      <a16:colId xmlns:a16="http://schemas.microsoft.com/office/drawing/2014/main" val="89124409"/>
                    </a:ext>
                  </a:extLst>
                </a:gridCol>
                <a:gridCol w="1647646">
                  <a:extLst>
                    <a:ext uri="{9D8B030D-6E8A-4147-A177-3AD203B41FA5}">
                      <a16:colId xmlns:a16="http://schemas.microsoft.com/office/drawing/2014/main" val="2650790041"/>
                    </a:ext>
                  </a:extLst>
                </a:gridCol>
                <a:gridCol w="2441275">
                  <a:extLst>
                    <a:ext uri="{9D8B030D-6E8A-4147-A177-3AD203B41FA5}">
                      <a16:colId xmlns:a16="http://schemas.microsoft.com/office/drawing/2014/main" val="2253209710"/>
                    </a:ext>
                  </a:extLst>
                </a:gridCol>
                <a:gridCol w="543464">
                  <a:extLst>
                    <a:ext uri="{9D8B030D-6E8A-4147-A177-3AD203B41FA5}">
                      <a16:colId xmlns:a16="http://schemas.microsoft.com/office/drawing/2014/main" val="2225125658"/>
                    </a:ext>
                  </a:extLst>
                </a:gridCol>
                <a:gridCol w="2385894">
                  <a:extLst>
                    <a:ext uri="{9D8B030D-6E8A-4147-A177-3AD203B41FA5}">
                      <a16:colId xmlns:a16="http://schemas.microsoft.com/office/drawing/2014/main" val="2326028706"/>
                    </a:ext>
                  </a:extLst>
                </a:gridCol>
              </a:tblGrid>
              <a:tr h="3503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Кадастровый </a:t>
                      </a:r>
                      <a:r>
                        <a:rPr lang="ru-RU" sz="110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номеР</a:t>
                      </a:r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 ЗУ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Адрес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Категория ЗУ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ВРИ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Размер ЗУ, га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Примечания</a:t>
                      </a: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2744647197"/>
                  </a:ext>
                </a:extLst>
              </a:tr>
              <a:tr h="4677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50:16:0602003:6809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г. Старая Купавна, ул. Дорожная, рядом с д. 7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Земли населённых пунктов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Коммунальное обслуживание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0,40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3843915065"/>
                  </a:ext>
                </a:extLst>
              </a:tr>
              <a:tr h="5343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50:16:0302004:7380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b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</a:br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г. Ногинск, вблизи ст. Захарово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Земли населённых пунктов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Магазины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0,90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По участку проходят коммуникации, необходимо дополнительное согласование</a:t>
                      </a: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3321106310"/>
                  </a:ext>
                </a:extLst>
              </a:tr>
              <a:tr h="3964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50:16:0402019:1408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г. Ногинск, ул. Московская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Земли населённых пунктов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Магазины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0,80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2005829440"/>
                  </a:ext>
                </a:extLst>
              </a:tr>
              <a:tr h="6032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50:16:0501005:2574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п. Обухово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Земли населённых пунктов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Под размещение объектов рекреационного назначения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11,90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3864588693"/>
                  </a:ext>
                </a:extLst>
              </a:tr>
              <a:tr h="9824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50:16:0501006:293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b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</a:br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п. Обухово, 44 км автодороги Москва - Нижний Новгород М-7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Земли населённых пунктов</a:t>
                      </a:r>
                      <a:b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</a:br>
                      <a:endParaRPr lang="ru-RU" sz="1100" u="none" strike="noStrike" kern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  <a:ea typeface="+mn-ea"/>
                        <a:cs typeface="+mn-cs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Под размещение автостоянки для грузового транспорта с обслуживающим комплексом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5,70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Имеется ограничение </a:t>
                      </a:r>
                      <a:r>
                        <a:rPr lang="ru-RU" sz="110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оборотоспособности</a:t>
                      </a:r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, зона мин. расстояний магистрального кольцевого газопровода Московской области - 2 "КГМО - 2"</a:t>
                      </a:r>
                      <a:b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</a:br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Охранная зона инженерных коммуникаций</a:t>
                      </a:r>
                      <a:b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</a:br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Площадь пересечения: 25633 кв м, 45%</a:t>
                      </a: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2383583021"/>
                  </a:ext>
                </a:extLst>
              </a:tr>
              <a:tr h="3405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50:16:0302008:188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г. Ногинск,, ул. Радченко, д. 24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Земли населённых пунктов</a:t>
                      </a:r>
                      <a:b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</a:br>
                      <a:endParaRPr lang="ru-RU" sz="1100" u="none" strike="noStrike" kern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Bebas Neue Bold" panose="020B0606020202050201" pitchFamily="34" charset="-52"/>
                        <a:ea typeface="+mn-ea"/>
                        <a:cs typeface="+mn-cs"/>
                      </a:endParaRP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Спорт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0,50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159447647"/>
                  </a:ext>
                </a:extLst>
              </a:tr>
              <a:tr h="43506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50:16:0203004:720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с.п. Мамонтовское, д. Щекавцево, ул. Ворошилова, рядом с д. 13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Земли населённых пунктов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Магазины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0,08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1219034062"/>
                  </a:ext>
                </a:extLst>
              </a:tr>
              <a:tr h="3705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50:16:0501007:490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п. Обухово, ш Кудиновское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Земли населённых пунктов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Магазины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0,94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3102885649"/>
                  </a:ext>
                </a:extLst>
              </a:tr>
              <a:tr h="32747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50:16:0401010:21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с. Мамонтовское, д. Горки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Земли населённых пунктов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Бытовое обслуживание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0,04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2359107181"/>
                  </a:ext>
                </a:extLst>
              </a:tr>
              <a:tr h="6949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50:16:0702004:9413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г. Электроугли, переулок Маяковского, участок 3"А".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Земли населённых пунктов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Магазины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0,05</a:t>
                      </a:r>
                    </a:p>
                  </a:txBody>
                  <a:tcPr marL="5593" marR="5593" marT="559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Bebas Neue Bold" panose="020B0606020202050201" pitchFamily="34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593" marR="5593" marT="5593" marB="0" anchor="ctr"/>
                </a:tc>
                <a:extLst>
                  <a:ext uri="{0D108BD9-81ED-4DB2-BD59-A6C34878D82A}">
                    <a16:rowId xmlns:a16="http://schemas.microsoft.com/office/drawing/2014/main" val="2700316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26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 flipH="1">
            <a:off x="0" y="322"/>
            <a:ext cx="12189852" cy="6857678"/>
            <a:chOff x="0" y="322"/>
            <a:chExt cx="12189852" cy="6857678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" y="322"/>
              <a:ext cx="12187128" cy="6857678"/>
            </a:xfrm>
            <a:prstGeom prst="rect">
              <a:avLst/>
            </a:prstGeom>
          </p:spPr>
        </p:pic>
        <p:sp>
          <p:nvSpPr>
            <p:cNvPr id="72" name="Google Shape;30;p3"/>
            <p:cNvSpPr/>
            <p:nvPr/>
          </p:nvSpPr>
          <p:spPr>
            <a:xfrm>
              <a:off x="10617084" y="5704615"/>
              <a:ext cx="1356873" cy="822060"/>
            </a:xfrm>
            <a:prstGeom prst="rect">
              <a:avLst/>
            </a:prstGeom>
            <a:solidFill>
              <a:srgbClr val="637B9B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31;p3"/>
            <p:cNvSpPr/>
            <p:nvPr/>
          </p:nvSpPr>
          <p:spPr>
            <a:xfrm>
              <a:off x="0" y="4742480"/>
              <a:ext cx="720000" cy="13497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33;p3"/>
            <p:cNvSpPr/>
            <p:nvPr/>
          </p:nvSpPr>
          <p:spPr>
            <a:xfrm>
              <a:off x="1099040" y="5159615"/>
              <a:ext cx="9786673" cy="1580025"/>
            </a:xfrm>
            <a:custGeom>
              <a:avLst/>
              <a:gdLst/>
              <a:ahLst/>
              <a:cxnLst/>
              <a:rect l="l" t="t" r="r" b="b"/>
              <a:pathLst>
                <a:path w="164054" h="63201" extrusionOk="0">
                  <a:moveTo>
                    <a:pt x="0" y="0"/>
                  </a:moveTo>
                  <a:lnTo>
                    <a:pt x="0" y="63201"/>
                  </a:lnTo>
                  <a:lnTo>
                    <a:pt x="164054" y="63201"/>
                  </a:lnTo>
                  <a:lnTo>
                    <a:pt x="164054" y="29135"/>
                  </a:lnTo>
                </a:path>
              </a:pathLst>
            </a:cu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5" name="Google Shape;34;p3"/>
            <p:cNvGrpSpPr/>
            <p:nvPr/>
          </p:nvGrpSpPr>
          <p:grpSpPr>
            <a:xfrm>
              <a:off x="11483046" y="5408640"/>
              <a:ext cx="363878" cy="826970"/>
              <a:chOff x="10849621" y="2593559"/>
              <a:chExt cx="326755" cy="742601"/>
            </a:xfrm>
          </p:grpSpPr>
          <p:sp>
            <p:nvSpPr>
              <p:cNvPr id="76" name="Google Shape;35;p3"/>
              <p:cNvSpPr/>
              <p:nvPr/>
            </p:nvSpPr>
            <p:spPr>
              <a:xfrm>
                <a:off x="10849621" y="2593559"/>
                <a:ext cx="55594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36;p3"/>
              <p:cNvSpPr/>
              <p:nvPr/>
            </p:nvSpPr>
            <p:spPr>
              <a:xfrm>
                <a:off x="10985029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37;p3"/>
              <p:cNvSpPr/>
              <p:nvPr/>
            </p:nvSpPr>
            <p:spPr>
              <a:xfrm>
                <a:off x="11120740" y="2593559"/>
                <a:ext cx="55636" cy="742601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" name="Google Shape;39;p3"/>
            <p:cNvSpPr/>
            <p:nvPr/>
          </p:nvSpPr>
          <p:spPr>
            <a:xfrm>
              <a:off x="5024027" y="12334"/>
              <a:ext cx="2743200" cy="274200"/>
            </a:xfrm>
            <a:prstGeom prst="rect">
              <a:avLst/>
            </a:pr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0" name="Google Shape;40;p3"/>
            <p:cNvGrpSpPr/>
            <p:nvPr/>
          </p:nvGrpSpPr>
          <p:grpSpPr>
            <a:xfrm>
              <a:off x="600276" y="4540436"/>
              <a:ext cx="326769" cy="405540"/>
              <a:chOff x="11108696" y="3272898"/>
              <a:chExt cx="598150" cy="876085"/>
            </a:xfrm>
          </p:grpSpPr>
          <p:sp>
            <p:nvSpPr>
              <p:cNvPr id="81" name="Google Shape;41;p3"/>
              <p:cNvSpPr/>
              <p:nvPr/>
            </p:nvSpPr>
            <p:spPr>
              <a:xfrm>
                <a:off x="11108696" y="3272898"/>
                <a:ext cx="5559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0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33" y="135"/>
                    </a:lnTo>
                    <a:lnTo>
                      <a:pt x="4560" y="269"/>
                    </a:lnTo>
                    <a:lnTo>
                      <a:pt x="4294" y="471"/>
                    </a:lnTo>
                    <a:lnTo>
                      <a:pt x="4028" y="740"/>
                    </a:lnTo>
                    <a:lnTo>
                      <a:pt x="3769" y="1043"/>
                    </a:lnTo>
                    <a:lnTo>
                      <a:pt x="3518" y="1413"/>
                    </a:lnTo>
                    <a:lnTo>
                      <a:pt x="3274" y="1850"/>
                    </a:lnTo>
                    <a:lnTo>
                      <a:pt x="3037" y="2321"/>
                    </a:lnTo>
                    <a:lnTo>
                      <a:pt x="2801" y="2826"/>
                    </a:lnTo>
                    <a:lnTo>
                      <a:pt x="2572" y="3398"/>
                    </a:lnTo>
                    <a:lnTo>
                      <a:pt x="2358" y="4003"/>
                    </a:lnTo>
                    <a:lnTo>
                      <a:pt x="2143" y="4643"/>
                    </a:lnTo>
                    <a:lnTo>
                      <a:pt x="1944" y="5349"/>
                    </a:lnTo>
                    <a:lnTo>
                      <a:pt x="1744" y="6089"/>
                    </a:lnTo>
                    <a:lnTo>
                      <a:pt x="1559" y="6863"/>
                    </a:lnTo>
                    <a:lnTo>
                      <a:pt x="1382" y="7670"/>
                    </a:lnTo>
                    <a:lnTo>
                      <a:pt x="1212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36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3" y="18671"/>
                    </a:lnTo>
                    <a:lnTo>
                      <a:pt x="59" y="19815"/>
                    </a:lnTo>
                    <a:lnTo>
                      <a:pt x="22" y="20959"/>
                    </a:lnTo>
                    <a:lnTo>
                      <a:pt x="0" y="22136"/>
                    </a:lnTo>
                    <a:lnTo>
                      <a:pt x="0" y="23347"/>
                    </a:lnTo>
                    <a:lnTo>
                      <a:pt x="0" y="24558"/>
                    </a:lnTo>
                    <a:lnTo>
                      <a:pt x="22" y="25736"/>
                    </a:lnTo>
                    <a:lnTo>
                      <a:pt x="59" y="26879"/>
                    </a:lnTo>
                    <a:lnTo>
                      <a:pt x="103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36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12" y="38183"/>
                    </a:lnTo>
                    <a:lnTo>
                      <a:pt x="1382" y="39024"/>
                    </a:lnTo>
                    <a:lnTo>
                      <a:pt x="1559" y="39831"/>
                    </a:lnTo>
                    <a:lnTo>
                      <a:pt x="1744" y="40605"/>
                    </a:lnTo>
                    <a:lnTo>
                      <a:pt x="1944" y="41345"/>
                    </a:lnTo>
                    <a:lnTo>
                      <a:pt x="2143" y="42052"/>
                    </a:lnTo>
                    <a:lnTo>
                      <a:pt x="2358" y="42691"/>
                    </a:lnTo>
                    <a:lnTo>
                      <a:pt x="2572" y="43296"/>
                    </a:lnTo>
                    <a:lnTo>
                      <a:pt x="2801" y="43868"/>
                    </a:lnTo>
                    <a:lnTo>
                      <a:pt x="3037" y="44373"/>
                    </a:lnTo>
                    <a:lnTo>
                      <a:pt x="3274" y="44844"/>
                    </a:lnTo>
                    <a:lnTo>
                      <a:pt x="3518" y="45281"/>
                    </a:lnTo>
                    <a:lnTo>
                      <a:pt x="3769" y="45651"/>
                    </a:lnTo>
                    <a:lnTo>
                      <a:pt x="4028" y="45954"/>
                    </a:lnTo>
                    <a:lnTo>
                      <a:pt x="4294" y="46223"/>
                    </a:lnTo>
                    <a:lnTo>
                      <a:pt x="4560" y="46425"/>
                    </a:lnTo>
                    <a:lnTo>
                      <a:pt x="4833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68" y="46661"/>
                    </a:lnTo>
                    <a:lnTo>
                      <a:pt x="5942" y="46560"/>
                    </a:lnTo>
                    <a:lnTo>
                      <a:pt x="6215" y="46425"/>
                    </a:lnTo>
                    <a:lnTo>
                      <a:pt x="6474" y="46223"/>
                    </a:lnTo>
                    <a:lnTo>
                      <a:pt x="6740" y="45954"/>
                    </a:lnTo>
                    <a:lnTo>
                      <a:pt x="6991" y="45651"/>
                    </a:lnTo>
                    <a:lnTo>
                      <a:pt x="7243" y="45281"/>
                    </a:lnTo>
                    <a:lnTo>
                      <a:pt x="7486" y="44844"/>
                    </a:lnTo>
                    <a:lnTo>
                      <a:pt x="7730" y="44373"/>
                    </a:lnTo>
                    <a:lnTo>
                      <a:pt x="7959" y="43868"/>
                    </a:lnTo>
                    <a:lnTo>
                      <a:pt x="8189" y="43296"/>
                    </a:lnTo>
                    <a:lnTo>
                      <a:pt x="8403" y="42691"/>
                    </a:lnTo>
                    <a:lnTo>
                      <a:pt x="8617" y="42052"/>
                    </a:lnTo>
                    <a:lnTo>
                      <a:pt x="8824" y="41345"/>
                    </a:lnTo>
                    <a:lnTo>
                      <a:pt x="9016" y="40605"/>
                    </a:lnTo>
                    <a:lnTo>
                      <a:pt x="9208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1" y="37275"/>
                    </a:lnTo>
                    <a:lnTo>
                      <a:pt x="9866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1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79" y="28023"/>
                    </a:lnTo>
                    <a:lnTo>
                      <a:pt x="10731" y="26879"/>
                    </a:lnTo>
                    <a:lnTo>
                      <a:pt x="10760" y="25736"/>
                    </a:lnTo>
                    <a:lnTo>
                      <a:pt x="10783" y="24558"/>
                    </a:lnTo>
                    <a:lnTo>
                      <a:pt x="10790" y="23347"/>
                    </a:lnTo>
                    <a:lnTo>
                      <a:pt x="10783" y="22136"/>
                    </a:lnTo>
                    <a:lnTo>
                      <a:pt x="10760" y="20959"/>
                    </a:lnTo>
                    <a:lnTo>
                      <a:pt x="10731" y="19815"/>
                    </a:lnTo>
                    <a:lnTo>
                      <a:pt x="10679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1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6" y="10328"/>
                    </a:lnTo>
                    <a:lnTo>
                      <a:pt x="9711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8" y="6863"/>
                    </a:lnTo>
                    <a:lnTo>
                      <a:pt x="9016" y="6089"/>
                    </a:lnTo>
                    <a:lnTo>
                      <a:pt x="8824" y="5349"/>
                    </a:lnTo>
                    <a:lnTo>
                      <a:pt x="8617" y="4643"/>
                    </a:lnTo>
                    <a:lnTo>
                      <a:pt x="8403" y="4003"/>
                    </a:lnTo>
                    <a:lnTo>
                      <a:pt x="8189" y="3398"/>
                    </a:lnTo>
                    <a:lnTo>
                      <a:pt x="7959" y="2826"/>
                    </a:lnTo>
                    <a:lnTo>
                      <a:pt x="7730" y="2321"/>
                    </a:lnTo>
                    <a:lnTo>
                      <a:pt x="7486" y="1850"/>
                    </a:lnTo>
                    <a:lnTo>
                      <a:pt x="7243" y="1413"/>
                    </a:lnTo>
                    <a:lnTo>
                      <a:pt x="6991" y="1043"/>
                    </a:lnTo>
                    <a:lnTo>
                      <a:pt x="6740" y="740"/>
                    </a:lnTo>
                    <a:lnTo>
                      <a:pt x="6474" y="471"/>
                    </a:lnTo>
                    <a:lnTo>
                      <a:pt x="6215" y="269"/>
                    </a:lnTo>
                    <a:lnTo>
                      <a:pt x="5942" y="135"/>
                    </a:lnTo>
                    <a:lnTo>
                      <a:pt x="5668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33" y="113573"/>
                    </a:lnTo>
                    <a:lnTo>
                      <a:pt x="4560" y="113742"/>
                    </a:lnTo>
                    <a:lnTo>
                      <a:pt x="4294" y="113943"/>
                    </a:lnTo>
                    <a:lnTo>
                      <a:pt x="4028" y="114213"/>
                    </a:lnTo>
                    <a:lnTo>
                      <a:pt x="3769" y="114515"/>
                    </a:lnTo>
                    <a:lnTo>
                      <a:pt x="3518" y="114885"/>
                    </a:lnTo>
                    <a:lnTo>
                      <a:pt x="3274" y="115323"/>
                    </a:lnTo>
                    <a:lnTo>
                      <a:pt x="3037" y="115794"/>
                    </a:lnTo>
                    <a:lnTo>
                      <a:pt x="2801" y="116298"/>
                    </a:lnTo>
                    <a:lnTo>
                      <a:pt x="2572" y="116870"/>
                    </a:lnTo>
                    <a:lnTo>
                      <a:pt x="2358" y="117476"/>
                    </a:lnTo>
                    <a:lnTo>
                      <a:pt x="2143" y="118115"/>
                    </a:lnTo>
                    <a:lnTo>
                      <a:pt x="1944" y="118821"/>
                    </a:lnTo>
                    <a:lnTo>
                      <a:pt x="1744" y="119562"/>
                    </a:lnTo>
                    <a:lnTo>
                      <a:pt x="1559" y="120335"/>
                    </a:lnTo>
                    <a:lnTo>
                      <a:pt x="1382" y="121143"/>
                    </a:lnTo>
                    <a:lnTo>
                      <a:pt x="1212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36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3" y="132110"/>
                    </a:lnTo>
                    <a:lnTo>
                      <a:pt x="59" y="133254"/>
                    </a:lnTo>
                    <a:lnTo>
                      <a:pt x="22" y="134431"/>
                    </a:lnTo>
                    <a:lnTo>
                      <a:pt x="0" y="135608"/>
                    </a:lnTo>
                    <a:lnTo>
                      <a:pt x="0" y="136820"/>
                    </a:lnTo>
                    <a:lnTo>
                      <a:pt x="0" y="137997"/>
                    </a:lnTo>
                    <a:lnTo>
                      <a:pt x="22" y="139174"/>
                    </a:lnTo>
                    <a:lnTo>
                      <a:pt x="59" y="140352"/>
                    </a:lnTo>
                    <a:lnTo>
                      <a:pt x="103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36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12" y="151622"/>
                    </a:lnTo>
                    <a:lnTo>
                      <a:pt x="1382" y="152496"/>
                    </a:lnTo>
                    <a:lnTo>
                      <a:pt x="1559" y="153304"/>
                    </a:lnTo>
                    <a:lnTo>
                      <a:pt x="1744" y="154078"/>
                    </a:lnTo>
                    <a:lnTo>
                      <a:pt x="1944" y="154818"/>
                    </a:lnTo>
                    <a:lnTo>
                      <a:pt x="2143" y="155491"/>
                    </a:lnTo>
                    <a:lnTo>
                      <a:pt x="2358" y="156163"/>
                    </a:lnTo>
                    <a:lnTo>
                      <a:pt x="2572" y="156769"/>
                    </a:lnTo>
                    <a:lnTo>
                      <a:pt x="2801" y="157341"/>
                    </a:lnTo>
                    <a:lnTo>
                      <a:pt x="3037" y="157845"/>
                    </a:lnTo>
                    <a:lnTo>
                      <a:pt x="3274" y="158316"/>
                    </a:lnTo>
                    <a:lnTo>
                      <a:pt x="3518" y="158720"/>
                    </a:lnTo>
                    <a:lnTo>
                      <a:pt x="3769" y="159090"/>
                    </a:lnTo>
                    <a:lnTo>
                      <a:pt x="4028" y="159427"/>
                    </a:lnTo>
                    <a:lnTo>
                      <a:pt x="4294" y="159696"/>
                    </a:lnTo>
                    <a:lnTo>
                      <a:pt x="4560" y="159898"/>
                    </a:lnTo>
                    <a:lnTo>
                      <a:pt x="4833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68" y="160133"/>
                    </a:lnTo>
                    <a:lnTo>
                      <a:pt x="5942" y="160032"/>
                    </a:lnTo>
                    <a:lnTo>
                      <a:pt x="6215" y="159898"/>
                    </a:lnTo>
                    <a:lnTo>
                      <a:pt x="6474" y="159696"/>
                    </a:lnTo>
                    <a:lnTo>
                      <a:pt x="6740" y="159427"/>
                    </a:lnTo>
                    <a:lnTo>
                      <a:pt x="6991" y="159090"/>
                    </a:lnTo>
                    <a:lnTo>
                      <a:pt x="7243" y="158720"/>
                    </a:lnTo>
                    <a:lnTo>
                      <a:pt x="7486" y="158316"/>
                    </a:lnTo>
                    <a:lnTo>
                      <a:pt x="7730" y="157845"/>
                    </a:lnTo>
                    <a:lnTo>
                      <a:pt x="7959" y="157341"/>
                    </a:lnTo>
                    <a:lnTo>
                      <a:pt x="8189" y="156769"/>
                    </a:lnTo>
                    <a:lnTo>
                      <a:pt x="8403" y="156163"/>
                    </a:lnTo>
                    <a:lnTo>
                      <a:pt x="8617" y="155491"/>
                    </a:lnTo>
                    <a:lnTo>
                      <a:pt x="8824" y="154818"/>
                    </a:lnTo>
                    <a:lnTo>
                      <a:pt x="9016" y="154078"/>
                    </a:lnTo>
                    <a:lnTo>
                      <a:pt x="9208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1" y="150747"/>
                    </a:lnTo>
                    <a:lnTo>
                      <a:pt x="9866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1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79" y="141496"/>
                    </a:lnTo>
                    <a:lnTo>
                      <a:pt x="10731" y="140352"/>
                    </a:lnTo>
                    <a:lnTo>
                      <a:pt x="10760" y="139174"/>
                    </a:lnTo>
                    <a:lnTo>
                      <a:pt x="10783" y="137997"/>
                    </a:lnTo>
                    <a:lnTo>
                      <a:pt x="10790" y="136820"/>
                    </a:lnTo>
                    <a:lnTo>
                      <a:pt x="10783" y="135608"/>
                    </a:lnTo>
                    <a:lnTo>
                      <a:pt x="10760" y="134431"/>
                    </a:lnTo>
                    <a:lnTo>
                      <a:pt x="10731" y="133254"/>
                    </a:lnTo>
                    <a:lnTo>
                      <a:pt x="10679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1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6" y="123800"/>
                    </a:lnTo>
                    <a:lnTo>
                      <a:pt x="9711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8" y="120335"/>
                    </a:lnTo>
                    <a:lnTo>
                      <a:pt x="9016" y="119562"/>
                    </a:lnTo>
                    <a:lnTo>
                      <a:pt x="8824" y="118821"/>
                    </a:lnTo>
                    <a:lnTo>
                      <a:pt x="8617" y="118115"/>
                    </a:lnTo>
                    <a:lnTo>
                      <a:pt x="8403" y="117476"/>
                    </a:lnTo>
                    <a:lnTo>
                      <a:pt x="8189" y="116870"/>
                    </a:lnTo>
                    <a:lnTo>
                      <a:pt x="7959" y="116298"/>
                    </a:lnTo>
                    <a:lnTo>
                      <a:pt x="7730" y="115794"/>
                    </a:lnTo>
                    <a:lnTo>
                      <a:pt x="7486" y="115323"/>
                    </a:lnTo>
                    <a:lnTo>
                      <a:pt x="7243" y="114885"/>
                    </a:lnTo>
                    <a:lnTo>
                      <a:pt x="6991" y="114515"/>
                    </a:lnTo>
                    <a:lnTo>
                      <a:pt x="6740" y="114213"/>
                    </a:lnTo>
                    <a:lnTo>
                      <a:pt x="6474" y="113943"/>
                    </a:lnTo>
                    <a:lnTo>
                      <a:pt x="6215" y="113742"/>
                    </a:lnTo>
                    <a:lnTo>
                      <a:pt x="5942" y="113573"/>
                    </a:lnTo>
                    <a:lnTo>
                      <a:pt x="5668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33" y="227046"/>
                    </a:lnTo>
                    <a:lnTo>
                      <a:pt x="4560" y="227214"/>
                    </a:lnTo>
                    <a:lnTo>
                      <a:pt x="4294" y="227416"/>
                    </a:lnTo>
                    <a:lnTo>
                      <a:pt x="4028" y="227651"/>
                    </a:lnTo>
                    <a:lnTo>
                      <a:pt x="3769" y="227988"/>
                    </a:lnTo>
                    <a:lnTo>
                      <a:pt x="3518" y="228358"/>
                    </a:lnTo>
                    <a:lnTo>
                      <a:pt x="3274" y="228761"/>
                    </a:lnTo>
                    <a:lnTo>
                      <a:pt x="3037" y="229232"/>
                    </a:lnTo>
                    <a:lnTo>
                      <a:pt x="2801" y="229771"/>
                    </a:lnTo>
                    <a:lnTo>
                      <a:pt x="2572" y="230309"/>
                    </a:lnTo>
                    <a:lnTo>
                      <a:pt x="2358" y="230915"/>
                    </a:lnTo>
                    <a:lnTo>
                      <a:pt x="2143" y="231587"/>
                    </a:lnTo>
                    <a:lnTo>
                      <a:pt x="1944" y="232260"/>
                    </a:lnTo>
                    <a:lnTo>
                      <a:pt x="1744" y="233000"/>
                    </a:lnTo>
                    <a:lnTo>
                      <a:pt x="1559" y="233774"/>
                    </a:lnTo>
                    <a:lnTo>
                      <a:pt x="1382" y="234581"/>
                    </a:lnTo>
                    <a:lnTo>
                      <a:pt x="1212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36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3" y="245582"/>
                    </a:lnTo>
                    <a:lnTo>
                      <a:pt x="59" y="246726"/>
                    </a:lnTo>
                    <a:lnTo>
                      <a:pt x="22" y="247903"/>
                    </a:lnTo>
                    <a:lnTo>
                      <a:pt x="0" y="249081"/>
                    </a:lnTo>
                    <a:lnTo>
                      <a:pt x="0" y="250258"/>
                    </a:lnTo>
                    <a:lnTo>
                      <a:pt x="0" y="251469"/>
                    </a:lnTo>
                    <a:lnTo>
                      <a:pt x="22" y="252647"/>
                    </a:lnTo>
                    <a:lnTo>
                      <a:pt x="59" y="253824"/>
                    </a:lnTo>
                    <a:lnTo>
                      <a:pt x="103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36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12" y="265094"/>
                    </a:lnTo>
                    <a:lnTo>
                      <a:pt x="1382" y="265935"/>
                    </a:lnTo>
                    <a:lnTo>
                      <a:pt x="1559" y="266743"/>
                    </a:lnTo>
                    <a:lnTo>
                      <a:pt x="1744" y="267516"/>
                    </a:lnTo>
                    <a:lnTo>
                      <a:pt x="1944" y="268256"/>
                    </a:lnTo>
                    <a:lnTo>
                      <a:pt x="2143" y="268963"/>
                    </a:lnTo>
                    <a:lnTo>
                      <a:pt x="2358" y="269602"/>
                    </a:lnTo>
                    <a:lnTo>
                      <a:pt x="2572" y="270208"/>
                    </a:lnTo>
                    <a:lnTo>
                      <a:pt x="2801" y="270780"/>
                    </a:lnTo>
                    <a:lnTo>
                      <a:pt x="3037" y="271318"/>
                    </a:lnTo>
                    <a:lnTo>
                      <a:pt x="3274" y="271789"/>
                    </a:lnTo>
                    <a:lnTo>
                      <a:pt x="3518" y="272193"/>
                    </a:lnTo>
                    <a:lnTo>
                      <a:pt x="3769" y="272563"/>
                    </a:lnTo>
                    <a:lnTo>
                      <a:pt x="4028" y="272865"/>
                    </a:lnTo>
                    <a:lnTo>
                      <a:pt x="4294" y="273134"/>
                    </a:lnTo>
                    <a:lnTo>
                      <a:pt x="4560" y="273336"/>
                    </a:lnTo>
                    <a:lnTo>
                      <a:pt x="4833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68" y="273572"/>
                    </a:lnTo>
                    <a:lnTo>
                      <a:pt x="5942" y="273505"/>
                    </a:lnTo>
                    <a:lnTo>
                      <a:pt x="6215" y="273336"/>
                    </a:lnTo>
                    <a:lnTo>
                      <a:pt x="6474" y="273134"/>
                    </a:lnTo>
                    <a:lnTo>
                      <a:pt x="6740" y="272865"/>
                    </a:lnTo>
                    <a:lnTo>
                      <a:pt x="6991" y="272563"/>
                    </a:lnTo>
                    <a:lnTo>
                      <a:pt x="7243" y="272193"/>
                    </a:lnTo>
                    <a:lnTo>
                      <a:pt x="7486" y="271789"/>
                    </a:lnTo>
                    <a:lnTo>
                      <a:pt x="7730" y="271318"/>
                    </a:lnTo>
                    <a:lnTo>
                      <a:pt x="7959" y="270780"/>
                    </a:lnTo>
                    <a:lnTo>
                      <a:pt x="8189" y="270208"/>
                    </a:lnTo>
                    <a:lnTo>
                      <a:pt x="8403" y="269602"/>
                    </a:lnTo>
                    <a:lnTo>
                      <a:pt x="8617" y="268963"/>
                    </a:lnTo>
                    <a:lnTo>
                      <a:pt x="8824" y="268256"/>
                    </a:lnTo>
                    <a:lnTo>
                      <a:pt x="9016" y="267516"/>
                    </a:lnTo>
                    <a:lnTo>
                      <a:pt x="9208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1" y="264220"/>
                    </a:lnTo>
                    <a:lnTo>
                      <a:pt x="9866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1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79" y="254968"/>
                    </a:lnTo>
                    <a:lnTo>
                      <a:pt x="10731" y="253824"/>
                    </a:lnTo>
                    <a:lnTo>
                      <a:pt x="10760" y="252647"/>
                    </a:lnTo>
                    <a:lnTo>
                      <a:pt x="10783" y="251469"/>
                    </a:lnTo>
                    <a:lnTo>
                      <a:pt x="10790" y="250258"/>
                    </a:lnTo>
                    <a:lnTo>
                      <a:pt x="10783" y="249081"/>
                    </a:lnTo>
                    <a:lnTo>
                      <a:pt x="10760" y="247903"/>
                    </a:lnTo>
                    <a:lnTo>
                      <a:pt x="10731" y="246726"/>
                    </a:lnTo>
                    <a:lnTo>
                      <a:pt x="10679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1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6" y="237239"/>
                    </a:lnTo>
                    <a:lnTo>
                      <a:pt x="9711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8" y="233774"/>
                    </a:lnTo>
                    <a:lnTo>
                      <a:pt x="9016" y="233000"/>
                    </a:lnTo>
                    <a:lnTo>
                      <a:pt x="8824" y="232260"/>
                    </a:lnTo>
                    <a:lnTo>
                      <a:pt x="8617" y="231587"/>
                    </a:lnTo>
                    <a:lnTo>
                      <a:pt x="8403" y="230915"/>
                    </a:lnTo>
                    <a:lnTo>
                      <a:pt x="8189" y="230309"/>
                    </a:lnTo>
                    <a:lnTo>
                      <a:pt x="7959" y="229771"/>
                    </a:lnTo>
                    <a:lnTo>
                      <a:pt x="7730" y="229232"/>
                    </a:lnTo>
                    <a:lnTo>
                      <a:pt x="7486" y="228761"/>
                    </a:lnTo>
                    <a:lnTo>
                      <a:pt x="7243" y="228358"/>
                    </a:lnTo>
                    <a:lnTo>
                      <a:pt x="6991" y="227988"/>
                    </a:lnTo>
                    <a:lnTo>
                      <a:pt x="6740" y="227651"/>
                    </a:lnTo>
                    <a:lnTo>
                      <a:pt x="6474" y="227416"/>
                    </a:lnTo>
                    <a:lnTo>
                      <a:pt x="6215" y="227214"/>
                    </a:lnTo>
                    <a:lnTo>
                      <a:pt x="5942" y="227046"/>
                    </a:lnTo>
                    <a:lnTo>
                      <a:pt x="5668" y="226945"/>
                    </a:lnTo>
                    <a:close/>
                    <a:moveTo>
                      <a:pt x="5114" y="340384"/>
                    </a:moveTo>
                    <a:lnTo>
                      <a:pt x="4833" y="340485"/>
                    </a:lnTo>
                    <a:lnTo>
                      <a:pt x="4560" y="340653"/>
                    </a:lnTo>
                    <a:lnTo>
                      <a:pt x="4294" y="340855"/>
                    </a:lnTo>
                    <a:lnTo>
                      <a:pt x="4028" y="341124"/>
                    </a:lnTo>
                    <a:lnTo>
                      <a:pt x="3769" y="341426"/>
                    </a:lnTo>
                    <a:lnTo>
                      <a:pt x="3518" y="341797"/>
                    </a:lnTo>
                    <a:lnTo>
                      <a:pt x="3274" y="342200"/>
                    </a:lnTo>
                    <a:lnTo>
                      <a:pt x="3037" y="342671"/>
                    </a:lnTo>
                    <a:lnTo>
                      <a:pt x="2801" y="343209"/>
                    </a:lnTo>
                    <a:lnTo>
                      <a:pt x="2572" y="343748"/>
                    </a:lnTo>
                    <a:lnTo>
                      <a:pt x="2358" y="344387"/>
                    </a:lnTo>
                    <a:lnTo>
                      <a:pt x="2143" y="345026"/>
                    </a:lnTo>
                    <a:lnTo>
                      <a:pt x="1944" y="345733"/>
                    </a:lnTo>
                    <a:lnTo>
                      <a:pt x="1744" y="346439"/>
                    </a:lnTo>
                    <a:lnTo>
                      <a:pt x="1559" y="347213"/>
                    </a:lnTo>
                    <a:lnTo>
                      <a:pt x="1382" y="348054"/>
                    </a:lnTo>
                    <a:lnTo>
                      <a:pt x="1212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36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3" y="359021"/>
                    </a:lnTo>
                    <a:lnTo>
                      <a:pt x="59" y="360165"/>
                    </a:lnTo>
                    <a:lnTo>
                      <a:pt x="22" y="361342"/>
                    </a:lnTo>
                    <a:lnTo>
                      <a:pt x="0" y="362520"/>
                    </a:lnTo>
                    <a:lnTo>
                      <a:pt x="0" y="363697"/>
                    </a:lnTo>
                    <a:lnTo>
                      <a:pt x="0" y="364908"/>
                    </a:lnTo>
                    <a:lnTo>
                      <a:pt x="22" y="366086"/>
                    </a:lnTo>
                    <a:lnTo>
                      <a:pt x="59" y="367263"/>
                    </a:lnTo>
                    <a:lnTo>
                      <a:pt x="103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36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12" y="378533"/>
                    </a:lnTo>
                    <a:lnTo>
                      <a:pt x="1382" y="379374"/>
                    </a:lnTo>
                    <a:lnTo>
                      <a:pt x="1559" y="380215"/>
                    </a:lnTo>
                    <a:lnTo>
                      <a:pt x="1744" y="380989"/>
                    </a:lnTo>
                    <a:lnTo>
                      <a:pt x="1944" y="381695"/>
                    </a:lnTo>
                    <a:lnTo>
                      <a:pt x="2143" y="382402"/>
                    </a:lnTo>
                    <a:lnTo>
                      <a:pt x="2358" y="383041"/>
                    </a:lnTo>
                    <a:lnTo>
                      <a:pt x="2572" y="383680"/>
                    </a:lnTo>
                    <a:lnTo>
                      <a:pt x="2801" y="384218"/>
                    </a:lnTo>
                    <a:lnTo>
                      <a:pt x="3037" y="384757"/>
                    </a:lnTo>
                    <a:lnTo>
                      <a:pt x="3274" y="385228"/>
                    </a:lnTo>
                    <a:lnTo>
                      <a:pt x="3518" y="385631"/>
                    </a:lnTo>
                    <a:lnTo>
                      <a:pt x="3769" y="386001"/>
                    </a:lnTo>
                    <a:lnTo>
                      <a:pt x="4028" y="386304"/>
                    </a:lnTo>
                    <a:lnTo>
                      <a:pt x="4294" y="386573"/>
                    </a:lnTo>
                    <a:lnTo>
                      <a:pt x="4560" y="386775"/>
                    </a:lnTo>
                    <a:lnTo>
                      <a:pt x="4833" y="386943"/>
                    </a:lnTo>
                    <a:lnTo>
                      <a:pt x="5114" y="387044"/>
                    </a:lnTo>
                    <a:lnTo>
                      <a:pt x="5668" y="387044"/>
                    </a:lnTo>
                    <a:lnTo>
                      <a:pt x="5942" y="386943"/>
                    </a:lnTo>
                    <a:lnTo>
                      <a:pt x="6215" y="386775"/>
                    </a:lnTo>
                    <a:lnTo>
                      <a:pt x="6474" y="386573"/>
                    </a:lnTo>
                    <a:lnTo>
                      <a:pt x="6740" y="386304"/>
                    </a:lnTo>
                    <a:lnTo>
                      <a:pt x="6991" y="386001"/>
                    </a:lnTo>
                    <a:lnTo>
                      <a:pt x="7243" y="385631"/>
                    </a:lnTo>
                    <a:lnTo>
                      <a:pt x="7486" y="385228"/>
                    </a:lnTo>
                    <a:lnTo>
                      <a:pt x="7730" y="384757"/>
                    </a:lnTo>
                    <a:lnTo>
                      <a:pt x="7959" y="384218"/>
                    </a:lnTo>
                    <a:lnTo>
                      <a:pt x="8189" y="383680"/>
                    </a:lnTo>
                    <a:lnTo>
                      <a:pt x="8403" y="383041"/>
                    </a:lnTo>
                    <a:lnTo>
                      <a:pt x="8617" y="382402"/>
                    </a:lnTo>
                    <a:lnTo>
                      <a:pt x="8824" y="381695"/>
                    </a:lnTo>
                    <a:lnTo>
                      <a:pt x="9016" y="380989"/>
                    </a:lnTo>
                    <a:lnTo>
                      <a:pt x="9208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1" y="377658"/>
                    </a:lnTo>
                    <a:lnTo>
                      <a:pt x="9866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1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79" y="368407"/>
                    </a:lnTo>
                    <a:lnTo>
                      <a:pt x="10731" y="367263"/>
                    </a:lnTo>
                    <a:lnTo>
                      <a:pt x="10760" y="366086"/>
                    </a:lnTo>
                    <a:lnTo>
                      <a:pt x="10783" y="364908"/>
                    </a:lnTo>
                    <a:lnTo>
                      <a:pt x="10790" y="363697"/>
                    </a:lnTo>
                    <a:lnTo>
                      <a:pt x="10783" y="362520"/>
                    </a:lnTo>
                    <a:lnTo>
                      <a:pt x="10760" y="361342"/>
                    </a:lnTo>
                    <a:lnTo>
                      <a:pt x="10731" y="360165"/>
                    </a:lnTo>
                    <a:lnTo>
                      <a:pt x="10679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1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6" y="350678"/>
                    </a:lnTo>
                    <a:lnTo>
                      <a:pt x="9711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8" y="347213"/>
                    </a:lnTo>
                    <a:lnTo>
                      <a:pt x="9016" y="346439"/>
                    </a:lnTo>
                    <a:lnTo>
                      <a:pt x="8824" y="345733"/>
                    </a:lnTo>
                    <a:lnTo>
                      <a:pt x="8617" y="345026"/>
                    </a:lnTo>
                    <a:lnTo>
                      <a:pt x="8403" y="344387"/>
                    </a:lnTo>
                    <a:lnTo>
                      <a:pt x="8189" y="343748"/>
                    </a:lnTo>
                    <a:lnTo>
                      <a:pt x="7959" y="343209"/>
                    </a:lnTo>
                    <a:lnTo>
                      <a:pt x="7730" y="342671"/>
                    </a:lnTo>
                    <a:lnTo>
                      <a:pt x="7486" y="342200"/>
                    </a:lnTo>
                    <a:lnTo>
                      <a:pt x="7243" y="341797"/>
                    </a:lnTo>
                    <a:lnTo>
                      <a:pt x="6991" y="341426"/>
                    </a:lnTo>
                    <a:lnTo>
                      <a:pt x="6740" y="341124"/>
                    </a:lnTo>
                    <a:lnTo>
                      <a:pt x="6474" y="340855"/>
                    </a:lnTo>
                    <a:lnTo>
                      <a:pt x="6215" y="340653"/>
                    </a:lnTo>
                    <a:lnTo>
                      <a:pt x="5942" y="340485"/>
                    </a:lnTo>
                    <a:lnTo>
                      <a:pt x="5668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33" y="453957"/>
                    </a:lnTo>
                    <a:lnTo>
                      <a:pt x="4560" y="454092"/>
                    </a:lnTo>
                    <a:lnTo>
                      <a:pt x="4294" y="454293"/>
                    </a:lnTo>
                    <a:lnTo>
                      <a:pt x="4028" y="454562"/>
                    </a:lnTo>
                    <a:lnTo>
                      <a:pt x="3769" y="454865"/>
                    </a:lnTo>
                    <a:lnTo>
                      <a:pt x="3518" y="455235"/>
                    </a:lnTo>
                    <a:lnTo>
                      <a:pt x="3274" y="455639"/>
                    </a:lnTo>
                    <a:lnTo>
                      <a:pt x="3037" y="456110"/>
                    </a:lnTo>
                    <a:lnTo>
                      <a:pt x="2801" y="456615"/>
                    </a:lnTo>
                    <a:lnTo>
                      <a:pt x="2572" y="457153"/>
                    </a:lnTo>
                    <a:lnTo>
                      <a:pt x="2358" y="457758"/>
                    </a:lnTo>
                    <a:lnTo>
                      <a:pt x="2143" y="458398"/>
                    </a:lnTo>
                    <a:lnTo>
                      <a:pt x="1944" y="459104"/>
                    </a:lnTo>
                    <a:lnTo>
                      <a:pt x="1744" y="459811"/>
                    </a:lnTo>
                    <a:lnTo>
                      <a:pt x="1559" y="460584"/>
                    </a:lnTo>
                    <a:lnTo>
                      <a:pt x="1382" y="461392"/>
                    </a:lnTo>
                    <a:lnTo>
                      <a:pt x="1212" y="462233"/>
                    </a:lnTo>
                    <a:lnTo>
                      <a:pt x="1057" y="463141"/>
                    </a:lnTo>
                    <a:lnTo>
                      <a:pt x="909" y="464049"/>
                    </a:lnTo>
                    <a:lnTo>
                      <a:pt x="769" y="464991"/>
                    </a:lnTo>
                    <a:lnTo>
                      <a:pt x="636" y="465967"/>
                    </a:lnTo>
                    <a:lnTo>
                      <a:pt x="525" y="466976"/>
                    </a:lnTo>
                    <a:lnTo>
                      <a:pt x="414" y="468019"/>
                    </a:lnTo>
                    <a:lnTo>
                      <a:pt x="318" y="469062"/>
                    </a:lnTo>
                    <a:lnTo>
                      <a:pt x="237" y="470172"/>
                    </a:lnTo>
                    <a:lnTo>
                      <a:pt x="163" y="471282"/>
                    </a:lnTo>
                    <a:lnTo>
                      <a:pt x="103" y="472426"/>
                    </a:lnTo>
                    <a:lnTo>
                      <a:pt x="59" y="473570"/>
                    </a:lnTo>
                    <a:lnTo>
                      <a:pt x="22" y="474747"/>
                    </a:lnTo>
                    <a:lnTo>
                      <a:pt x="0" y="475958"/>
                    </a:lnTo>
                    <a:lnTo>
                      <a:pt x="0" y="477170"/>
                    </a:lnTo>
                    <a:lnTo>
                      <a:pt x="0" y="478381"/>
                    </a:lnTo>
                    <a:lnTo>
                      <a:pt x="22" y="479558"/>
                    </a:lnTo>
                    <a:lnTo>
                      <a:pt x="59" y="480702"/>
                    </a:lnTo>
                    <a:lnTo>
                      <a:pt x="103" y="481879"/>
                    </a:lnTo>
                    <a:lnTo>
                      <a:pt x="163" y="482989"/>
                    </a:lnTo>
                    <a:lnTo>
                      <a:pt x="237" y="484100"/>
                    </a:lnTo>
                    <a:lnTo>
                      <a:pt x="318" y="485176"/>
                    </a:lnTo>
                    <a:lnTo>
                      <a:pt x="414" y="486253"/>
                    </a:lnTo>
                    <a:lnTo>
                      <a:pt x="525" y="487262"/>
                    </a:lnTo>
                    <a:lnTo>
                      <a:pt x="636" y="488271"/>
                    </a:lnTo>
                    <a:lnTo>
                      <a:pt x="769" y="489247"/>
                    </a:lnTo>
                    <a:lnTo>
                      <a:pt x="909" y="490189"/>
                    </a:lnTo>
                    <a:lnTo>
                      <a:pt x="1057" y="491131"/>
                    </a:lnTo>
                    <a:lnTo>
                      <a:pt x="1212" y="492005"/>
                    </a:lnTo>
                    <a:lnTo>
                      <a:pt x="1382" y="492846"/>
                    </a:lnTo>
                    <a:lnTo>
                      <a:pt x="1559" y="493654"/>
                    </a:lnTo>
                    <a:lnTo>
                      <a:pt x="1744" y="494428"/>
                    </a:lnTo>
                    <a:lnTo>
                      <a:pt x="1944" y="495168"/>
                    </a:lnTo>
                    <a:lnTo>
                      <a:pt x="2143" y="495874"/>
                    </a:lnTo>
                    <a:lnTo>
                      <a:pt x="2358" y="496513"/>
                    </a:lnTo>
                    <a:lnTo>
                      <a:pt x="2572" y="497119"/>
                    </a:lnTo>
                    <a:lnTo>
                      <a:pt x="2801" y="497691"/>
                    </a:lnTo>
                    <a:lnTo>
                      <a:pt x="3037" y="498195"/>
                    </a:lnTo>
                    <a:lnTo>
                      <a:pt x="3274" y="498666"/>
                    </a:lnTo>
                    <a:lnTo>
                      <a:pt x="3518" y="499104"/>
                    </a:lnTo>
                    <a:lnTo>
                      <a:pt x="3769" y="499474"/>
                    </a:lnTo>
                    <a:lnTo>
                      <a:pt x="4028" y="499777"/>
                    </a:lnTo>
                    <a:lnTo>
                      <a:pt x="4294" y="500046"/>
                    </a:lnTo>
                    <a:lnTo>
                      <a:pt x="4560" y="500248"/>
                    </a:lnTo>
                    <a:lnTo>
                      <a:pt x="4833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68" y="500483"/>
                    </a:lnTo>
                    <a:lnTo>
                      <a:pt x="5942" y="500382"/>
                    </a:lnTo>
                    <a:lnTo>
                      <a:pt x="6215" y="500248"/>
                    </a:lnTo>
                    <a:lnTo>
                      <a:pt x="6474" y="500046"/>
                    </a:lnTo>
                    <a:lnTo>
                      <a:pt x="6740" y="499777"/>
                    </a:lnTo>
                    <a:lnTo>
                      <a:pt x="6991" y="499474"/>
                    </a:lnTo>
                    <a:lnTo>
                      <a:pt x="7243" y="499104"/>
                    </a:lnTo>
                    <a:lnTo>
                      <a:pt x="7486" y="498666"/>
                    </a:lnTo>
                    <a:lnTo>
                      <a:pt x="7730" y="498195"/>
                    </a:lnTo>
                    <a:lnTo>
                      <a:pt x="7959" y="497691"/>
                    </a:lnTo>
                    <a:lnTo>
                      <a:pt x="8189" y="497119"/>
                    </a:lnTo>
                    <a:lnTo>
                      <a:pt x="8403" y="496513"/>
                    </a:lnTo>
                    <a:lnTo>
                      <a:pt x="8617" y="495874"/>
                    </a:lnTo>
                    <a:lnTo>
                      <a:pt x="8824" y="495168"/>
                    </a:lnTo>
                    <a:lnTo>
                      <a:pt x="9016" y="494428"/>
                    </a:lnTo>
                    <a:lnTo>
                      <a:pt x="9208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1" y="491131"/>
                    </a:lnTo>
                    <a:lnTo>
                      <a:pt x="9866" y="490189"/>
                    </a:lnTo>
                    <a:lnTo>
                      <a:pt x="10007" y="489247"/>
                    </a:lnTo>
                    <a:lnTo>
                      <a:pt x="10140" y="488271"/>
                    </a:lnTo>
                    <a:lnTo>
                      <a:pt x="10258" y="487262"/>
                    </a:lnTo>
                    <a:lnTo>
                      <a:pt x="10361" y="486253"/>
                    </a:lnTo>
                    <a:lnTo>
                      <a:pt x="10465" y="485176"/>
                    </a:lnTo>
                    <a:lnTo>
                      <a:pt x="10546" y="484100"/>
                    </a:lnTo>
                    <a:lnTo>
                      <a:pt x="10620" y="482989"/>
                    </a:lnTo>
                    <a:lnTo>
                      <a:pt x="10679" y="481879"/>
                    </a:lnTo>
                    <a:lnTo>
                      <a:pt x="10731" y="480702"/>
                    </a:lnTo>
                    <a:lnTo>
                      <a:pt x="10760" y="479558"/>
                    </a:lnTo>
                    <a:lnTo>
                      <a:pt x="10783" y="478381"/>
                    </a:lnTo>
                    <a:lnTo>
                      <a:pt x="10790" y="477170"/>
                    </a:lnTo>
                    <a:lnTo>
                      <a:pt x="10783" y="475958"/>
                    </a:lnTo>
                    <a:lnTo>
                      <a:pt x="10760" y="474747"/>
                    </a:lnTo>
                    <a:lnTo>
                      <a:pt x="10731" y="473570"/>
                    </a:lnTo>
                    <a:lnTo>
                      <a:pt x="10679" y="472426"/>
                    </a:lnTo>
                    <a:lnTo>
                      <a:pt x="10620" y="471282"/>
                    </a:lnTo>
                    <a:lnTo>
                      <a:pt x="10546" y="470172"/>
                    </a:lnTo>
                    <a:lnTo>
                      <a:pt x="10465" y="469062"/>
                    </a:lnTo>
                    <a:lnTo>
                      <a:pt x="10361" y="468019"/>
                    </a:lnTo>
                    <a:lnTo>
                      <a:pt x="10258" y="466976"/>
                    </a:lnTo>
                    <a:lnTo>
                      <a:pt x="10140" y="465967"/>
                    </a:lnTo>
                    <a:lnTo>
                      <a:pt x="10007" y="464991"/>
                    </a:lnTo>
                    <a:lnTo>
                      <a:pt x="9866" y="464049"/>
                    </a:lnTo>
                    <a:lnTo>
                      <a:pt x="9711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8" y="460584"/>
                    </a:lnTo>
                    <a:lnTo>
                      <a:pt x="9016" y="459811"/>
                    </a:lnTo>
                    <a:lnTo>
                      <a:pt x="8824" y="459104"/>
                    </a:lnTo>
                    <a:lnTo>
                      <a:pt x="8617" y="458398"/>
                    </a:lnTo>
                    <a:lnTo>
                      <a:pt x="8403" y="457758"/>
                    </a:lnTo>
                    <a:lnTo>
                      <a:pt x="8189" y="457153"/>
                    </a:lnTo>
                    <a:lnTo>
                      <a:pt x="7959" y="456615"/>
                    </a:lnTo>
                    <a:lnTo>
                      <a:pt x="7730" y="456110"/>
                    </a:lnTo>
                    <a:lnTo>
                      <a:pt x="7486" y="455639"/>
                    </a:lnTo>
                    <a:lnTo>
                      <a:pt x="7243" y="455235"/>
                    </a:lnTo>
                    <a:lnTo>
                      <a:pt x="6991" y="454865"/>
                    </a:lnTo>
                    <a:lnTo>
                      <a:pt x="6740" y="454562"/>
                    </a:lnTo>
                    <a:lnTo>
                      <a:pt x="6474" y="454293"/>
                    </a:lnTo>
                    <a:lnTo>
                      <a:pt x="6215" y="454092"/>
                    </a:lnTo>
                    <a:lnTo>
                      <a:pt x="5942" y="453957"/>
                    </a:lnTo>
                    <a:lnTo>
                      <a:pt x="5668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33" y="567160"/>
                    </a:lnTo>
                    <a:lnTo>
                      <a:pt x="4560" y="567328"/>
                    </a:lnTo>
                    <a:lnTo>
                      <a:pt x="4294" y="567530"/>
                    </a:lnTo>
                    <a:lnTo>
                      <a:pt x="4028" y="567766"/>
                    </a:lnTo>
                    <a:lnTo>
                      <a:pt x="3769" y="568102"/>
                    </a:lnTo>
                    <a:lnTo>
                      <a:pt x="3518" y="568472"/>
                    </a:lnTo>
                    <a:lnTo>
                      <a:pt x="3274" y="568876"/>
                    </a:lnTo>
                    <a:lnTo>
                      <a:pt x="3037" y="569347"/>
                    </a:lnTo>
                    <a:lnTo>
                      <a:pt x="2801" y="569885"/>
                    </a:lnTo>
                    <a:lnTo>
                      <a:pt x="2572" y="570423"/>
                    </a:lnTo>
                    <a:lnTo>
                      <a:pt x="2358" y="571029"/>
                    </a:lnTo>
                    <a:lnTo>
                      <a:pt x="2143" y="571702"/>
                    </a:lnTo>
                    <a:lnTo>
                      <a:pt x="1944" y="572408"/>
                    </a:lnTo>
                    <a:lnTo>
                      <a:pt x="1744" y="573115"/>
                    </a:lnTo>
                    <a:lnTo>
                      <a:pt x="1559" y="573889"/>
                    </a:lnTo>
                    <a:lnTo>
                      <a:pt x="1382" y="574730"/>
                    </a:lnTo>
                    <a:lnTo>
                      <a:pt x="1212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36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3" y="585697"/>
                    </a:lnTo>
                    <a:lnTo>
                      <a:pt x="59" y="586840"/>
                    </a:lnTo>
                    <a:lnTo>
                      <a:pt x="22" y="588018"/>
                    </a:lnTo>
                    <a:lnTo>
                      <a:pt x="0" y="589195"/>
                    </a:lnTo>
                    <a:lnTo>
                      <a:pt x="0" y="590373"/>
                    </a:lnTo>
                    <a:lnTo>
                      <a:pt x="0" y="591618"/>
                    </a:lnTo>
                    <a:lnTo>
                      <a:pt x="22" y="592795"/>
                    </a:lnTo>
                    <a:lnTo>
                      <a:pt x="59" y="593972"/>
                    </a:lnTo>
                    <a:lnTo>
                      <a:pt x="103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36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12" y="605310"/>
                    </a:lnTo>
                    <a:lnTo>
                      <a:pt x="1382" y="606151"/>
                    </a:lnTo>
                    <a:lnTo>
                      <a:pt x="1559" y="606958"/>
                    </a:lnTo>
                    <a:lnTo>
                      <a:pt x="1744" y="607732"/>
                    </a:lnTo>
                    <a:lnTo>
                      <a:pt x="1944" y="608472"/>
                    </a:lnTo>
                    <a:lnTo>
                      <a:pt x="2143" y="609145"/>
                    </a:lnTo>
                    <a:lnTo>
                      <a:pt x="2358" y="609784"/>
                    </a:lnTo>
                    <a:lnTo>
                      <a:pt x="2572" y="610389"/>
                    </a:lnTo>
                    <a:lnTo>
                      <a:pt x="2801" y="610961"/>
                    </a:lnTo>
                    <a:lnTo>
                      <a:pt x="3037" y="611466"/>
                    </a:lnTo>
                    <a:lnTo>
                      <a:pt x="3274" y="611937"/>
                    </a:lnTo>
                    <a:lnTo>
                      <a:pt x="3518" y="612341"/>
                    </a:lnTo>
                    <a:lnTo>
                      <a:pt x="3769" y="612711"/>
                    </a:lnTo>
                    <a:lnTo>
                      <a:pt x="4028" y="613013"/>
                    </a:lnTo>
                    <a:lnTo>
                      <a:pt x="4294" y="613249"/>
                    </a:lnTo>
                    <a:lnTo>
                      <a:pt x="4560" y="613451"/>
                    </a:lnTo>
                    <a:lnTo>
                      <a:pt x="4833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68" y="613686"/>
                    </a:lnTo>
                    <a:lnTo>
                      <a:pt x="5942" y="613619"/>
                    </a:lnTo>
                    <a:lnTo>
                      <a:pt x="6215" y="613451"/>
                    </a:lnTo>
                    <a:lnTo>
                      <a:pt x="6474" y="613249"/>
                    </a:lnTo>
                    <a:lnTo>
                      <a:pt x="6740" y="613013"/>
                    </a:lnTo>
                    <a:lnTo>
                      <a:pt x="6991" y="612711"/>
                    </a:lnTo>
                    <a:lnTo>
                      <a:pt x="7243" y="612341"/>
                    </a:lnTo>
                    <a:lnTo>
                      <a:pt x="7486" y="611937"/>
                    </a:lnTo>
                    <a:lnTo>
                      <a:pt x="7730" y="611466"/>
                    </a:lnTo>
                    <a:lnTo>
                      <a:pt x="7959" y="610961"/>
                    </a:lnTo>
                    <a:lnTo>
                      <a:pt x="8189" y="610389"/>
                    </a:lnTo>
                    <a:lnTo>
                      <a:pt x="8403" y="609784"/>
                    </a:lnTo>
                    <a:lnTo>
                      <a:pt x="8617" y="609145"/>
                    </a:lnTo>
                    <a:lnTo>
                      <a:pt x="8824" y="608472"/>
                    </a:lnTo>
                    <a:lnTo>
                      <a:pt x="9016" y="607732"/>
                    </a:lnTo>
                    <a:lnTo>
                      <a:pt x="9208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1" y="604435"/>
                    </a:lnTo>
                    <a:lnTo>
                      <a:pt x="9866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1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79" y="595150"/>
                    </a:lnTo>
                    <a:lnTo>
                      <a:pt x="10731" y="593972"/>
                    </a:lnTo>
                    <a:lnTo>
                      <a:pt x="10760" y="592795"/>
                    </a:lnTo>
                    <a:lnTo>
                      <a:pt x="10783" y="591618"/>
                    </a:lnTo>
                    <a:lnTo>
                      <a:pt x="10790" y="590373"/>
                    </a:lnTo>
                    <a:lnTo>
                      <a:pt x="10783" y="589195"/>
                    </a:lnTo>
                    <a:lnTo>
                      <a:pt x="10760" y="588018"/>
                    </a:lnTo>
                    <a:lnTo>
                      <a:pt x="10731" y="586840"/>
                    </a:lnTo>
                    <a:lnTo>
                      <a:pt x="10679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1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6" y="577354"/>
                    </a:lnTo>
                    <a:lnTo>
                      <a:pt x="9711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8" y="573889"/>
                    </a:lnTo>
                    <a:lnTo>
                      <a:pt x="9016" y="573115"/>
                    </a:lnTo>
                    <a:lnTo>
                      <a:pt x="8824" y="572408"/>
                    </a:lnTo>
                    <a:lnTo>
                      <a:pt x="8617" y="571702"/>
                    </a:lnTo>
                    <a:lnTo>
                      <a:pt x="8403" y="571029"/>
                    </a:lnTo>
                    <a:lnTo>
                      <a:pt x="8189" y="570423"/>
                    </a:lnTo>
                    <a:lnTo>
                      <a:pt x="7959" y="569885"/>
                    </a:lnTo>
                    <a:lnTo>
                      <a:pt x="7730" y="569347"/>
                    </a:lnTo>
                    <a:lnTo>
                      <a:pt x="7486" y="568876"/>
                    </a:lnTo>
                    <a:lnTo>
                      <a:pt x="7243" y="568472"/>
                    </a:lnTo>
                    <a:lnTo>
                      <a:pt x="6991" y="568102"/>
                    </a:lnTo>
                    <a:lnTo>
                      <a:pt x="6740" y="567766"/>
                    </a:lnTo>
                    <a:lnTo>
                      <a:pt x="6474" y="567530"/>
                    </a:lnTo>
                    <a:lnTo>
                      <a:pt x="6215" y="567328"/>
                    </a:lnTo>
                    <a:lnTo>
                      <a:pt x="5942" y="567160"/>
                    </a:lnTo>
                    <a:lnTo>
                      <a:pt x="5668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2;p3"/>
              <p:cNvSpPr/>
              <p:nvPr/>
            </p:nvSpPr>
            <p:spPr>
              <a:xfrm>
                <a:off x="11244103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403" y="0"/>
                    </a:moveTo>
                    <a:lnTo>
                      <a:pt x="5122" y="34"/>
                    </a:lnTo>
                    <a:lnTo>
                      <a:pt x="4848" y="135"/>
                    </a:lnTo>
                    <a:lnTo>
                      <a:pt x="4582" y="269"/>
                    </a:lnTo>
                    <a:lnTo>
                      <a:pt x="4316" y="471"/>
                    </a:lnTo>
                    <a:lnTo>
                      <a:pt x="4050" y="740"/>
                    </a:lnTo>
                    <a:lnTo>
                      <a:pt x="3799" y="1043"/>
                    </a:lnTo>
                    <a:lnTo>
                      <a:pt x="3548" y="1413"/>
                    </a:lnTo>
                    <a:lnTo>
                      <a:pt x="3304" y="1850"/>
                    </a:lnTo>
                    <a:lnTo>
                      <a:pt x="3060" y="2321"/>
                    </a:lnTo>
                    <a:lnTo>
                      <a:pt x="2831" y="2826"/>
                    </a:lnTo>
                    <a:lnTo>
                      <a:pt x="2602" y="3398"/>
                    </a:lnTo>
                    <a:lnTo>
                      <a:pt x="2387" y="4003"/>
                    </a:lnTo>
                    <a:lnTo>
                      <a:pt x="2173" y="4643"/>
                    </a:lnTo>
                    <a:lnTo>
                      <a:pt x="1966" y="5349"/>
                    </a:lnTo>
                    <a:lnTo>
                      <a:pt x="1774" y="6089"/>
                    </a:lnTo>
                    <a:lnTo>
                      <a:pt x="1589" y="6863"/>
                    </a:lnTo>
                    <a:lnTo>
                      <a:pt x="1404" y="7670"/>
                    </a:lnTo>
                    <a:lnTo>
                      <a:pt x="1234" y="8511"/>
                    </a:lnTo>
                    <a:lnTo>
                      <a:pt x="1079" y="9420"/>
                    </a:lnTo>
                    <a:lnTo>
                      <a:pt x="924" y="10328"/>
                    </a:lnTo>
                    <a:lnTo>
                      <a:pt x="784" y="11270"/>
                    </a:lnTo>
                    <a:lnTo>
                      <a:pt x="658" y="12245"/>
                    </a:lnTo>
                    <a:lnTo>
                      <a:pt x="532" y="13255"/>
                    </a:lnTo>
                    <a:lnTo>
                      <a:pt x="429" y="14298"/>
                    </a:lnTo>
                    <a:lnTo>
                      <a:pt x="333" y="15340"/>
                    </a:lnTo>
                    <a:lnTo>
                      <a:pt x="244" y="16417"/>
                    </a:lnTo>
                    <a:lnTo>
                      <a:pt x="170" y="17527"/>
                    </a:lnTo>
                    <a:lnTo>
                      <a:pt x="111" y="18671"/>
                    </a:lnTo>
                    <a:lnTo>
                      <a:pt x="67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69"/>
                    </a:lnTo>
                    <a:lnTo>
                      <a:pt x="67" y="26947"/>
                    </a:lnTo>
                    <a:lnTo>
                      <a:pt x="111" y="28091"/>
                    </a:lnTo>
                    <a:lnTo>
                      <a:pt x="170" y="29234"/>
                    </a:lnTo>
                    <a:lnTo>
                      <a:pt x="244" y="30345"/>
                    </a:lnTo>
                    <a:lnTo>
                      <a:pt x="333" y="31455"/>
                    </a:lnTo>
                    <a:lnTo>
                      <a:pt x="429" y="32531"/>
                    </a:lnTo>
                    <a:lnTo>
                      <a:pt x="532" y="33540"/>
                    </a:lnTo>
                    <a:lnTo>
                      <a:pt x="658" y="34550"/>
                    </a:lnTo>
                    <a:lnTo>
                      <a:pt x="784" y="35525"/>
                    </a:lnTo>
                    <a:lnTo>
                      <a:pt x="924" y="36501"/>
                    </a:lnTo>
                    <a:lnTo>
                      <a:pt x="1079" y="37409"/>
                    </a:lnTo>
                    <a:lnTo>
                      <a:pt x="1234" y="38284"/>
                    </a:lnTo>
                    <a:lnTo>
                      <a:pt x="1404" y="39125"/>
                    </a:lnTo>
                    <a:lnTo>
                      <a:pt x="1589" y="39932"/>
                    </a:lnTo>
                    <a:lnTo>
                      <a:pt x="1774" y="40706"/>
                    </a:lnTo>
                    <a:lnTo>
                      <a:pt x="1966" y="41413"/>
                    </a:lnTo>
                    <a:lnTo>
                      <a:pt x="2173" y="42119"/>
                    </a:lnTo>
                    <a:lnTo>
                      <a:pt x="2387" y="42758"/>
                    </a:lnTo>
                    <a:lnTo>
                      <a:pt x="2602" y="43364"/>
                    </a:lnTo>
                    <a:lnTo>
                      <a:pt x="2831" y="43902"/>
                    </a:lnTo>
                    <a:lnTo>
                      <a:pt x="3060" y="44407"/>
                    </a:lnTo>
                    <a:lnTo>
                      <a:pt x="3304" y="44878"/>
                    </a:lnTo>
                    <a:lnTo>
                      <a:pt x="3548" y="45281"/>
                    </a:lnTo>
                    <a:lnTo>
                      <a:pt x="3799" y="45651"/>
                    </a:lnTo>
                    <a:lnTo>
                      <a:pt x="4050" y="45954"/>
                    </a:lnTo>
                    <a:lnTo>
                      <a:pt x="4316" y="46223"/>
                    </a:lnTo>
                    <a:lnTo>
                      <a:pt x="4582" y="46425"/>
                    </a:lnTo>
                    <a:lnTo>
                      <a:pt x="4848" y="46560"/>
                    </a:lnTo>
                    <a:lnTo>
                      <a:pt x="5122" y="46661"/>
                    </a:lnTo>
                    <a:lnTo>
                      <a:pt x="5403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78"/>
                    </a:lnTo>
                    <a:lnTo>
                      <a:pt x="7731" y="44407"/>
                    </a:lnTo>
                    <a:lnTo>
                      <a:pt x="7967" y="43902"/>
                    </a:lnTo>
                    <a:lnTo>
                      <a:pt x="8189" y="43364"/>
                    </a:lnTo>
                    <a:lnTo>
                      <a:pt x="8411" y="42758"/>
                    </a:lnTo>
                    <a:lnTo>
                      <a:pt x="8625" y="42119"/>
                    </a:lnTo>
                    <a:lnTo>
                      <a:pt x="8824" y="41413"/>
                    </a:lnTo>
                    <a:lnTo>
                      <a:pt x="9024" y="40706"/>
                    </a:lnTo>
                    <a:lnTo>
                      <a:pt x="9209" y="39932"/>
                    </a:lnTo>
                    <a:lnTo>
                      <a:pt x="9386" y="39125"/>
                    </a:lnTo>
                    <a:lnTo>
                      <a:pt x="9556" y="38284"/>
                    </a:lnTo>
                    <a:lnTo>
                      <a:pt x="9719" y="37409"/>
                    </a:lnTo>
                    <a:lnTo>
                      <a:pt x="9874" y="36501"/>
                    </a:lnTo>
                    <a:lnTo>
                      <a:pt x="10014" y="35525"/>
                    </a:lnTo>
                    <a:lnTo>
                      <a:pt x="10140" y="34550"/>
                    </a:lnTo>
                    <a:lnTo>
                      <a:pt x="10266" y="33540"/>
                    </a:lnTo>
                    <a:lnTo>
                      <a:pt x="10369" y="32531"/>
                    </a:lnTo>
                    <a:lnTo>
                      <a:pt x="10465" y="31455"/>
                    </a:lnTo>
                    <a:lnTo>
                      <a:pt x="10554" y="30345"/>
                    </a:lnTo>
                    <a:lnTo>
                      <a:pt x="10628" y="29234"/>
                    </a:lnTo>
                    <a:lnTo>
                      <a:pt x="10687" y="28091"/>
                    </a:lnTo>
                    <a:lnTo>
                      <a:pt x="10731" y="26947"/>
                    </a:lnTo>
                    <a:lnTo>
                      <a:pt x="10768" y="25769"/>
                    </a:lnTo>
                    <a:lnTo>
                      <a:pt x="10790" y="24558"/>
                    </a:lnTo>
                    <a:lnTo>
                      <a:pt x="10798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66" y="13255"/>
                    </a:lnTo>
                    <a:lnTo>
                      <a:pt x="10140" y="12245"/>
                    </a:lnTo>
                    <a:lnTo>
                      <a:pt x="10014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4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403" y="0"/>
                    </a:lnTo>
                    <a:close/>
                    <a:moveTo>
                      <a:pt x="5403" y="113472"/>
                    </a:moveTo>
                    <a:lnTo>
                      <a:pt x="5122" y="113506"/>
                    </a:lnTo>
                    <a:lnTo>
                      <a:pt x="4848" y="113573"/>
                    </a:lnTo>
                    <a:lnTo>
                      <a:pt x="4582" y="113742"/>
                    </a:lnTo>
                    <a:lnTo>
                      <a:pt x="4316" y="113943"/>
                    </a:lnTo>
                    <a:lnTo>
                      <a:pt x="4050" y="114213"/>
                    </a:lnTo>
                    <a:lnTo>
                      <a:pt x="3799" y="114515"/>
                    </a:lnTo>
                    <a:lnTo>
                      <a:pt x="3548" y="114885"/>
                    </a:lnTo>
                    <a:lnTo>
                      <a:pt x="3304" y="115323"/>
                    </a:lnTo>
                    <a:lnTo>
                      <a:pt x="3060" y="115794"/>
                    </a:lnTo>
                    <a:lnTo>
                      <a:pt x="2831" y="116298"/>
                    </a:lnTo>
                    <a:lnTo>
                      <a:pt x="2602" y="116870"/>
                    </a:lnTo>
                    <a:lnTo>
                      <a:pt x="2387" y="117476"/>
                    </a:lnTo>
                    <a:lnTo>
                      <a:pt x="2173" y="118115"/>
                    </a:lnTo>
                    <a:lnTo>
                      <a:pt x="1966" y="118821"/>
                    </a:lnTo>
                    <a:lnTo>
                      <a:pt x="1774" y="119562"/>
                    </a:lnTo>
                    <a:lnTo>
                      <a:pt x="1589" y="120335"/>
                    </a:lnTo>
                    <a:lnTo>
                      <a:pt x="1404" y="121143"/>
                    </a:lnTo>
                    <a:lnTo>
                      <a:pt x="1234" y="121984"/>
                    </a:lnTo>
                    <a:lnTo>
                      <a:pt x="1079" y="122858"/>
                    </a:lnTo>
                    <a:lnTo>
                      <a:pt x="924" y="123800"/>
                    </a:lnTo>
                    <a:lnTo>
                      <a:pt x="784" y="124742"/>
                    </a:lnTo>
                    <a:lnTo>
                      <a:pt x="658" y="125718"/>
                    </a:lnTo>
                    <a:lnTo>
                      <a:pt x="532" y="126727"/>
                    </a:lnTo>
                    <a:lnTo>
                      <a:pt x="429" y="127736"/>
                    </a:lnTo>
                    <a:lnTo>
                      <a:pt x="333" y="128813"/>
                    </a:lnTo>
                    <a:lnTo>
                      <a:pt x="244" y="129889"/>
                    </a:lnTo>
                    <a:lnTo>
                      <a:pt x="170" y="131000"/>
                    </a:lnTo>
                    <a:lnTo>
                      <a:pt x="111" y="132110"/>
                    </a:lnTo>
                    <a:lnTo>
                      <a:pt x="67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7" y="140352"/>
                    </a:lnTo>
                    <a:lnTo>
                      <a:pt x="111" y="141496"/>
                    </a:lnTo>
                    <a:lnTo>
                      <a:pt x="170" y="142640"/>
                    </a:lnTo>
                    <a:lnTo>
                      <a:pt x="244" y="143716"/>
                    </a:lnTo>
                    <a:lnTo>
                      <a:pt x="333" y="144826"/>
                    </a:lnTo>
                    <a:lnTo>
                      <a:pt x="429" y="145869"/>
                    </a:lnTo>
                    <a:lnTo>
                      <a:pt x="532" y="146912"/>
                    </a:lnTo>
                    <a:lnTo>
                      <a:pt x="658" y="147921"/>
                    </a:lnTo>
                    <a:lnTo>
                      <a:pt x="784" y="148897"/>
                    </a:lnTo>
                    <a:lnTo>
                      <a:pt x="924" y="149839"/>
                    </a:lnTo>
                    <a:lnTo>
                      <a:pt x="1079" y="150747"/>
                    </a:lnTo>
                    <a:lnTo>
                      <a:pt x="1234" y="151622"/>
                    </a:lnTo>
                    <a:lnTo>
                      <a:pt x="1404" y="152496"/>
                    </a:lnTo>
                    <a:lnTo>
                      <a:pt x="1589" y="153304"/>
                    </a:lnTo>
                    <a:lnTo>
                      <a:pt x="1774" y="154078"/>
                    </a:lnTo>
                    <a:lnTo>
                      <a:pt x="1966" y="154818"/>
                    </a:lnTo>
                    <a:lnTo>
                      <a:pt x="2173" y="155491"/>
                    </a:lnTo>
                    <a:lnTo>
                      <a:pt x="2387" y="156163"/>
                    </a:lnTo>
                    <a:lnTo>
                      <a:pt x="2602" y="156769"/>
                    </a:lnTo>
                    <a:lnTo>
                      <a:pt x="2831" y="157341"/>
                    </a:lnTo>
                    <a:lnTo>
                      <a:pt x="3060" y="157845"/>
                    </a:lnTo>
                    <a:lnTo>
                      <a:pt x="3304" y="158316"/>
                    </a:lnTo>
                    <a:lnTo>
                      <a:pt x="3548" y="158720"/>
                    </a:lnTo>
                    <a:lnTo>
                      <a:pt x="3799" y="159090"/>
                    </a:lnTo>
                    <a:lnTo>
                      <a:pt x="4050" y="159427"/>
                    </a:lnTo>
                    <a:lnTo>
                      <a:pt x="4316" y="159696"/>
                    </a:lnTo>
                    <a:lnTo>
                      <a:pt x="4582" y="159898"/>
                    </a:lnTo>
                    <a:lnTo>
                      <a:pt x="4848" y="160032"/>
                    </a:lnTo>
                    <a:lnTo>
                      <a:pt x="5122" y="160133"/>
                    </a:lnTo>
                    <a:lnTo>
                      <a:pt x="5403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4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4" y="148897"/>
                    </a:lnTo>
                    <a:lnTo>
                      <a:pt x="10140" y="147921"/>
                    </a:lnTo>
                    <a:lnTo>
                      <a:pt x="10266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8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66" y="126727"/>
                    </a:lnTo>
                    <a:lnTo>
                      <a:pt x="10140" y="125718"/>
                    </a:lnTo>
                    <a:lnTo>
                      <a:pt x="10014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4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403" y="113472"/>
                    </a:lnTo>
                    <a:close/>
                    <a:moveTo>
                      <a:pt x="5122" y="226945"/>
                    </a:moveTo>
                    <a:lnTo>
                      <a:pt x="4848" y="227046"/>
                    </a:lnTo>
                    <a:lnTo>
                      <a:pt x="4582" y="227214"/>
                    </a:lnTo>
                    <a:lnTo>
                      <a:pt x="4316" y="227416"/>
                    </a:lnTo>
                    <a:lnTo>
                      <a:pt x="4050" y="227651"/>
                    </a:lnTo>
                    <a:lnTo>
                      <a:pt x="3799" y="227988"/>
                    </a:lnTo>
                    <a:lnTo>
                      <a:pt x="3548" y="228358"/>
                    </a:lnTo>
                    <a:lnTo>
                      <a:pt x="3304" y="228761"/>
                    </a:lnTo>
                    <a:lnTo>
                      <a:pt x="3060" y="229232"/>
                    </a:lnTo>
                    <a:lnTo>
                      <a:pt x="2831" y="229771"/>
                    </a:lnTo>
                    <a:lnTo>
                      <a:pt x="2602" y="230309"/>
                    </a:lnTo>
                    <a:lnTo>
                      <a:pt x="2387" y="230915"/>
                    </a:lnTo>
                    <a:lnTo>
                      <a:pt x="2173" y="231587"/>
                    </a:lnTo>
                    <a:lnTo>
                      <a:pt x="1966" y="232260"/>
                    </a:lnTo>
                    <a:lnTo>
                      <a:pt x="1774" y="233000"/>
                    </a:lnTo>
                    <a:lnTo>
                      <a:pt x="1589" y="233774"/>
                    </a:lnTo>
                    <a:lnTo>
                      <a:pt x="1404" y="234581"/>
                    </a:lnTo>
                    <a:lnTo>
                      <a:pt x="1234" y="235422"/>
                    </a:lnTo>
                    <a:lnTo>
                      <a:pt x="1079" y="236331"/>
                    </a:lnTo>
                    <a:lnTo>
                      <a:pt x="924" y="237239"/>
                    </a:lnTo>
                    <a:lnTo>
                      <a:pt x="784" y="238181"/>
                    </a:lnTo>
                    <a:lnTo>
                      <a:pt x="658" y="239157"/>
                    </a:lnTo>
                    <a:lnTo>
                      <a:pt x="532" y="240166"/>
                    </a:lnTo>
                    <a:lnTo>
                      <a:pt x="429" y="241209"/>
                    </a:lnTo>
                    <a:lnTo>
                      <a:pt x="333" y="242252"/>
                    </a:lnTo>
                    <a:lnTo>
                      <a:pt x="244" y="243328"/>
                    </a:lnTo>
                    <a:lnTo>
                      <a:pt x="170" y="244438"/>
                    </a:lnTo>
                    <a:lnTo>
                      <a:pt x="111" y="245582"/>
                    </a:lnTo>
                    <a:lnTo>
                      <a:pt x="67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7" y="253824"/>
                    </a:lnTo>
                    <a:lnTo>
                      <a:pt x="111" y="254968"/>
                    </a:lnTo>
                    <a:lnTo>
                      <a:pt x="170" y="256078"/>
                    </a:lnTo>
                    <a:lnTo>
                      <a:pt x="244" y="257188"/>
                    </a:lnTo>
                    <a:lnTo>
                      <a:pt x="333" y="258265"/>
                    </a:lnTo>
                    <a:lnTo>
                      <a:pt x="429" y="259341"/>
                    </a:lnTo>
                    <a:lnTo>
                      <a:pt x="532" y="260384"/>
                    </a:lnTo>
                    <a:lnTo>
                      <a:pt x="658" y="261360"/>
                    </a:lnTo>
                    <a:lnTo>
                      <a:pt x="784" y="262336"/>
                    </a:lnTo>
                    <a:lnTo>
                      <a:pt x="924" y="263311"/>
                    </a:lnTo>
                    <a:lnTo>
                      <a:pt x="1079" y="264220"/>
                    </a:lnTo>
                    <a:lnTo>
                      <a:pt x="1234" y="265094"/>
                    </a:lnTo>
                    <a:lnTo>
                      <a:pt x="1404" y="265935"/>
                    </a:lnTo>
                    <a:lnTo>
                      <a:pt x="1589" y="266743"/>
                    </a:lnTo>
                    <a:lnTo>
                      <a:pt x="1774" y="267516"/>
                    </a:lnTo>
                    <a:lnTo>
                      <a:pt x="1966" y="268256"/>
                    </a:lnTo>
                    <a:lnTo>
                      <a:pt x="2173" y="268963"/>
                    </a:lnTo>
                    <a:lnTo>
                      <a:pt x="2387" y="269602"/>
                    </a:lnTo>
                    <a:lnTo>
                      <a:pt x="2602" y="270208"/>
                    </a:lnTo>
                    <a:lnTo>
                      <a:pt x="2831" y="270780"/>
                    </a:lnTo>
                    <a:lnTo>
                      <a:pt x="3060" y="271318"/>
                    </a:lnTo>
                    <a:lnTo>
                      <a:pt x="3304" y="271789"/>
                    </a:lnTo>
                    <a:lnTo>
                      <a:pt x="3548" y="272193"/>
                    </a:lnTo>
                    <a:lnTo>
                      <a:pt x="3799" y="272563"/>
                    </a:lnTo>
                    <a:lnTo>
                      <a:pt x="4050" y="272865"/>
                    </a:lnTo>
                    <a:lnTo>
                      <a:pt x="4316" y="273134"/>
                    </a:lnTo>
                    <a:lnTo>
                      <a:pt x="4582" y="273336"/>
                    </a:lnTo>
                    <a:lnTo>
                      <a:pt x="4848" y="273505"/>
                    </a:lnTo>
                    <a:lnTo>
                      <a:pt x="5122" y="273572"/>
                    </a:lnTo>
                    <a:lnTo>
                      <a:pt x="5403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4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4" y="262336"/>
                    </a:lnTo>
                    <a:lnTo>
                      <a:pt x="10140" y="261360"/>
                    </a:lnTo>
                    <a:lnTo>
                      <a:pt x="10266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8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66" y="240166"/>
                    </a:lnTo>
                    <a:lnTo>
                      <a:pt x="10140" y="239157"/>
                    </a:lnTo>
                    <a:lnTo>
                      <a:pt x="10014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4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22" y="340384"/>
                    </a:moveTo>
                    <a:lnTo>
                      <a:pt x="4848" y="340485"/>
                    </a:lnTo>
                    <a:lnTo>
                      <a:pt x="4582" y="340653"/>
                    </a:lnTo>
                    <a:lnTo>
                      <a:pt x="4316" y="340855"/>
                    </a:lnTo>
                    <a:lnTo>
                      <a:pt x="4050" y="341124"/>
                    </a:lnTo>
                    <a:lnTo>
                      <a:pt x="3799" y="341426"/>
                    </a:lnTo>
                    <a:lnTo>
                      <a:pt x="3548" y="341797"/>
                    </a:lnTo>
                    <a:lnTo>
                      <a:pt x="3304" y="342200"/>
                    </a:lnTo>
                    <a:lnTo>
                      <a:pt x="3060" y="342671"/>
                    </a:lnTo>
                    <a:lnTo>
                      <a:pt x="2831" y="343209"/>
                    </a:lnTo>
                    <a:lnTo>
                      <a:pt x="2602" y="343748"/>
                    </a:lnTo>
                    <a:lnTo>
                      <a:pt x="2387" y="344387"/>
                    </a:lnTo>
                    <a:lnTo>
                      <a:pt x="2173" y="345026"/>
                    </a:lnTo>
                    <a:lnTo>
                      <a:pt x="1966" y="345733"/>
                    </a:lnTo>
                    <a:lnTo>
                      <a:pt x="1774" y="346439"/>
                    </a:lnTo>
                    <a:lnTo>
                      <a:pt x="1589" y="347213"/>
                    </a:lnTo>
                    <a:lnTo>
                      <a:pt x="1404" y="348054"/>
                    </a:lnTo>
                    <a:lnTo>
                      <a:pt x="1234" y="348895"/>
                    </a:lnTo>
                    <a:lnTo>
                      <a:pt x="1079" y="349770"/>
                    </a:lnTo>
                    <a:lnTo>
                      <a:pt x="924" y="350678"/>
                    </a:lnTo>
                    <a:lnTo>
                      <a:pt x="784" y="351620"/>
                    </a:lnTo>
                    <a:lnTo>
                      <a:pt x="658" y="352595"/>
                    </a:lnTo>
                    <a:lnTo>
                      <a:pt x="532" y="353605"/>
                    </a:lnTo>
                    <a:lnTo>
                      <a:pt x="429" y="354648"/>
                    </a:lnTo>
                    <a:lnTo>
                      <a:pt x="333" y="355724"/>
                    </a:lnTo>
                    <a:lnTo>
                      <a:pt x="244" y="356801"/>
                    </a:lnTo>
                    <a:lnTo>
                      <a:pt x="170" y="357911"/>
                    </a:lnTo>
                    <a:lnTo>
                      <a:pt x="111" y="359021"/>
                    </a:lnTo>
                    <a:lnTo>
                      <a:pt x="67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7" y="367263"/>
                    </a:lnTo>
                    <a:lnTo>
                      <a:pt x="111" y="368407"/>
                    </a:lnTo>
                    <a:lnTo>
                      <a:pt x="170" y="369517"/>
                    </a:lnTo>
                    <a:lnTo>
                      <a:pt x="244" y="370627"/>
                    </a:lnTo>
                    <a:lnTo>
                      <a:pt x="333" y="371704"/>
                    </a:lnTo>
                    <a:lnTo>
                      <a:pt x="429" y="372780"/>
                    </a:lnTo>
                    <a:lnTo>
                      <a:pt x="532" y="373823"/>
                    </a:lnTo>
                    <a:lnTo>
                      <a:pt x="658" y="374799"/>
                    </a:lnTo>
                    <a:lnTo>
                      <a:pt x="784" y="375808"/>
                    </a:lnTo>
                    <a:lnTo>
                      <a:pt x="924" y="376750"/>
                    </a:lnTo>
                    <a:lnTo>
                      <a:pt x="1079" y="377658"/>
                    </a:lnTo>
                    <a:lnTo>
                      <a:pt x="1234" y="378533"/>
                    </a:lnTo>
                    <a:lnTo>
                      <a:pt x="1404" y="379374"/>
                    </a:lnTo>
                    <a:lnTo>
                      <a:pt x="1589" y="380215"/>
                    </a:lnTo>
                    <a:lnTo>
                      <a:pt x="1774" y="380989"/>
                    </a:lnTo>
                    <a:lnTo>
                      <a:pt x="1966" y="381695"/>
                    </a:lnTo>
                    <a:lnTo>
                      <a:pt x="2173" y="382402"/>
                    </a:lnTo>
                    <a:lnTo>
                      <a:pt x="2387" y="383041"/>
                    </a:lnTo>
                    <a:lnTo>
                      <a:pt x="2602" y="383680"/>
                    </a:lnTo>
                    <a:lnTo>
                      <a:pt x="2831" y="384218"/>
                    </a:lnTo>
                    <a:lnTo>
                      <a:pt x="3060" y="384757"/>
                    </a:lnTo>
                    <a:lnTo>
                      <a:pt x="3304" y="385228"/>
                    </a:lnTo>
                    <a:lnTo>
                      <a:pt x="3548" y="385631"/>
                    </a:lnTo>
                    <a:lnTo>
                      <a:pt x="3799" y="386001"/>
                    </a:lnTo>
                    <a:lnTo>
                      <a:pt x="4050" y="386304"/>
                    </a:lnTo>
                    <a:lnTo>
                      <a:pt x="4316" y="386573"/>
                    </a:lnTo>
                    <a:lnTo>
                      <a:pt x="4582" y="386775"/>
                    </a:lnTo>
                    <a:lnTo>
                      <a:pt x="4848" y="386943"/>
                    </a:lnTo>
                    <a:lnTo>
                      <a:pt x="5122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4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4" y="375808"/>
                    </a:lnTo>
                    <a:lnTo>
                      <a:pt x="10140" y="374799"/>
                    </a:lnTo>
                    <a:lnTo>
                      <a:pt x="10266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8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66" y="353605"/>
                    </a:lnTo>
                    <a:lnTo>
                      <a:pt x="10140" y="352595"/>
                    </a:lnTo>
                    <a:lnTo>
                      <a:pt x="10014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4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403" y="453822"/>
                    </a:moveTo>
                    <a:lnTo>
                      <a:pt x="5122" y="453856"/>
                    </a:lnTo>
                    <a:lnTo>
                      <a:pt x="4848" y="453957"/>
                    </a:lnTo>
                    <a:lnTo>
                      <a:pt x="4582" y="454092"/>
                    </a:lnTo>
                    <a:lnTo>
                      <a:pt x="4316" y="454293"/>
                    </a:lnTo>
                    <a:lnTo>
                      <a:pt x="4050" y="454562"/>
                    </a:lnTo>
                    <a:lnTo>
                      <a:pt x="3799" y="454865"/>
                    </a:lnTo>
                    <a:lnTo>
                      <a:pt x="3548" y="455235"/>
                    </a:lnTo>
                    <a:lnTo>
                      <a:pt x="3304" y="455639"/>
                    </a:lnTo>
                    <a:lnTo>
                      <a:pt x="3060" y="456110"/>
                    </a:lnTo>
                    <a:lnTo>
                      <a:pt x="2831" y="456615"/>
                    </a:lnTo>
                    <a:lnTo>
                      <a:pt x="2602" y="457153"/>
                    </a:lnTo>
                    <a:lnTo>
                      <a:pt x="2387" y="457758"/>
                    </a:lnTo>
                    <a:lnTo>
                      <a:pt x="2173" y="458398"/>
                    </a:lnTo>
                    <a:lnTo>
                      <a:pt x="1966" y="459104"/>
                    </a:lnTo>
                    <a:lnTo>
                      <a:pt x="1774" y="459811"/>
                    </a:lnTo>
                    <a:lnTo>
                      <a:pt x="1589" y="460584"/>
                    </a:lnTo>
                    <a:lnTo>
                      <a:pt x="1404" y="461392"/>
                    </a:lnTo>
                    <a:lnTo>
                      <a:pt x="1234" y="462233"/>
                    </a:lnTo>
                    <a:lnTo>
                      <a:pt x="1079" y="463141"/>
                    </a:lnTo>
                    <a:lnTo>
                      <a:pt x="924" y="464049"/>
                    </a:lnTo>
                    <a:lnTo>
                      <a:pt x="784" y="464991"/>
                    </a:lnTo>
                    <a:lnTo>
                      <a:pt x="658" y="465967"/>
                    </a:lnTo>
                    <a:lnTo>
                      <a:pt x="532" y="466976"/>
                    </a:lnTo>
                    <a:lnTo>
                      <a:pt x="429" y="468019"/>
                    </a:lnTo>
                    <a:lnTo>
                      <a:pt x="333" y="469062"/>
                    </a:lnTo>
                    <a:lnTo>
                      <a:pt x="244" y="470172"/>
                    </a:lnTo>
                    <a:lnTo>
                      <a:pt x="170" y="471282"/>
                    </a:lnTo>
                    <a:lnTo>
                      <a:pt x="111" y="472426"/>
                    </a:lnTo>
                    <a:lnTo>
                      <a:pt x="67" y="473570"/>
                    </a:lnTo>
                    <a:lnTo>
                      <a:pt x="30" y="474747"/>
                    </a:lnTo>
                    <a:lnTo>
                      <a:pt x="8" y="475958"/>
                    </a:lnTo>
                    <a:lnTo>
                      <a:pt x="0" y="477170"/>
                    </a:lnTo>
                    <a:lnTo>
                      <a:pt x="8" y="478381"/>
                    </a:lnTo>
                    <a:lnTo>
                      <a:pt x="30" y="479558"/>
                    </a:lnTo>
                    <a:lnTo>
                      <a:pt x="67" y="480702"/>
                    </a:lnTo>
                    <a:lnTo>
                      <a:pt x="111" y="481879"/>
                    </a:lnTo>
                    <a:lnTo>
                      <a:pt x="170" y="482989"/>
                    </a:lnTo>
                    <a:lnTo>
                      <a:pt x="244" y="484100"/>
                    </a:lnTo>
                    <a:lnTo>
                      <a:pt x="333" y="485176"/>
                    </a:lnTo>
                    <a:lnTo>
                      <a:pt x="429" y="486253"/>
                    </a:lnTo>
                    <a:lnTo>
                      <a:pt x="532" y="487262"/>
                    </a:lnTo>
                    <a:lnTo>
                      <a:pt x="658" y="488271"/>
                    </a:lnTo>
                    <a:lnTo>
                      <a:pt x="784" y="489247"/>
                    </a:lnTo>
                    <a:lnTo>
                      <a:pt x="924" y="490189"/>
                    </a:lnTo>
                    <a:lnTo>
                      <a:pt x="1079" y="491131"/>
                    </a:lnTo>
                    <a:lnTo>
                      <a:pt x="1234" y="492005"/>
                    </a:lnTo>
                    <a:lnTo>
                      <a:pt x="1404" y="492846"/>
                    </a:lnTo>
                    <a:lnTo>
                      <a:pt x="1589" y="493654"/>
                    </a:lnTo>
                    <a:lnTo>
                      <a:pt x="1774" y="494428"/>
                    </a:lnTo>
                    <a:lnTo>
                      <a:pt x="1966" y="495168"/>
                    </a:lnTo>
                    <a:lnTo>
                      <a:pt x="2173" y="495874"/>
                    </a:lnTo>
                    <a:lnTo>
                      <a:pt x="2387" y="496513"/>
                    </a:lnTo>
                    <a:lnTo>
                      <a:pt x="2602" y="497119"/>
                    </a:lnTo>
                    <a:lnTo>
                      <a:pt x="2831" y="497691"/>
                    </a:lnTo>
                    <a:lnTo>
                      <a:pt x="3060" y="498195"/>
                    </a:lnTo>
                    <a:lnTo>
                      <a:pt x="3304" y="498666"/>
                    </a:lnTo>
                    <a:lnTo>
                      <a:pt x="3548" y="499104"/>
                    </a:lnTo>
                    <a:lnTo>
                      <a:pt x="3799" y="499474"/>
                    </a:lnTo>
                    <a:lnTo>
                      <a:pt x="4050" y="499777"/>
                    </a:lnTo>
                    <a:lnTo>
                      <a:pt x="4316" y="500046"/>
                    </a:lnTo>
                    <a:lnTo>
                      <a:pt x="4582" y="500248"/>
                    </a:lnTo>
                    <a:lnTo>
                      <a:pt x="4848" y="500382"/>
                    </a:lnTo>
                    <a:lnTo>
                      <a:pt x="5122" y="500483"/>
                    </a:lnTo>
                    <a:lnTo>
                      <a:pt x="5403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74"/>
                    </a:lnTo>
                    <a:lnTo>
                      <a:pt x="8824" y="495168"/>
                    </a:lnTo>
                    <a:lnTo>
                      <a:pt x="9024" y="494428"/>
                    </a:lnTo>
                    <a:lnTo>
                      <a:pt x="9209" y="493654"/>
                    </a:lnTo>
                    <a:lnTo>
                      <a:pt x="9386" y="492846"/>
                    </a:lnTo>
                    <a:lnTo>
                      <a:pt x="9556" y="492005"/>
                    </a:lnTo>
                    <a:lnTo>
                      <a:pt x="9719" y="491131"/>
                    </a:lnTo>
                    <a:lnTo>
                      <a:pt x="9874" y="490189"/>
                    </a:lnTo>
                    <a:lnTo>
                      <a:pt x="10014" y="489247"/>
                    </a:lnTo>
                    <a:lnTo>
                      <a:pt x="10140" y="488271"/>
                    </a:lnTo>
                    <a:lnTo>
                      <a:pt x="10266" y="487262"/>
                    </a:lnTo>
                    <a:lnTo>
                      <a:pt x="10369" y="486253"/>
                    </a:lnTo>
                    <a:lnTo>
                      <a:pt x="10465" y="485176"/>
                    </a:lnTo>
                    <a:lnTo>
                      <a:pt x="10554" y="484100"/>
                    </a:lnTo>
                    <a:lnTo>
                      <a:pt x="10628" y="482989"/>
                    </a:lnTo>
                    <a:lnTo>
                      <a:pt x="10687" y="481879"/>
                    </a:lnTo>
                    <a:lnTo>
                      <a:pt x="10731" y="480702"/>
                    </a:lnTo>
                    <a:lnTo>
                      <a:pt x="10768" y="479558"/>
                    </a:lnTo>
                    <a:lnTo>
                      <a:pt x="10790" y="478381"/>
                    </a:lnTo>
                    <a:lnTo>
                      <a:pt x="10798" y="477170"/>
                    </a:lnTo>
                    <a:lnTo>
                      <a:pt x="10790" y="475958"/>
                    </a:lnTo>
                    <a:lnTo>
                      <a:pt x="10768" y="474747"/>
                    </a:lnTo>
                    <a:lnTo>
                      <a:pt x="10731" y="473570"/>
                    </a:lnTo>
                    <a:lnTo>
                      <a:pt x="10687" y="472426"/>
                    </a:lnTo>
                    <a:lnTo>
                      <a:pt x="10628" y="471282"/>
                    </a:lnTo>
                    <a:lnTo>
                      <a:pt x="10554" y="470172"/>
                    </a:lnTo>
                    <a:lnTo>
                      <a:pt x="10465" y="469062"/>
                    </a:lnTo>
                    <a:lnTo>
                      <a:pt x="10369" y="468019"/>
                    </a:lnTo>
                    <a:lnTo>
                      <a:pt x="10266" y="466976"/>
                    </a:lnTo>
                    <a:lnTo>
                      <a:pt x="10140" y="465967"/>
                    </a:lnTo>
                    <a:lnTo>
                      <a:pt x="10014" y="464991"/>
                    </a:lnTo>
                    <a:lnTo>
                      <a:pt x="9874" y="464049"/>
                    </a:lnTo>
                    <a:lnTo>
                      <a:pt x="9719" y="463141"/>
                    </a:lnTo>
                    <a:lnTo>
                      <a:pt x="9556" y="462233"/>
                    </a:lnTo>
                    <a:lnTo>
                      <a:pt x="9386" y="461392"/>
                    </a:lnTo>
                    <a:lnTo>
                      <a:pt x="9209" y="460584"/>
                    </a:lnTo>
                    <a:lnTo>
                      <a:pt x="9024" y="459811"/>
                    </a:lnTo>
                    <a:lnTo>
                      <a:pt x="8824" y="459104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403" y="453822"/>
                    </a:lnTo>
                    <a:close/>
                    <a:moveTo>
                      <a:pt x="5122" y="567059"/>
                    </a:moveTo>
                    <a:lnTo>
                      <a:pt x="4848" y="567160"/>
                    </a:lnTo>
                    <a:lnTo>
                      <a:pt x="4582" y="567328"/>
                    </a:lnTo>
                    <a:lnTo>
                      <a:pt x="4316" y="567530"/>
                    </a:lnTo>
                    <a:lnTo>
                      <a:pt x="4050" y="567766"/>
                    </a:lnTo>
                    <a:lnTo>
                      <a:pt x="3799" y="568102"/>
                    </a:lnTo>
                    <a:lnTo>
                      <a:pt x="3548" y="568472"/>
                    </a:lnTo>
                    <a:lnTo>
                      <a:pt x="3304" y="568876"/>
                    </a:lnTo>
                    <a:lnTo>
                      <a:pt x="3060" y="569347"/>
                    </a:lnTo>
                    <a:lnTo>
                      <a:pt x="2831" y="569885"/>
                    </a:lnTo>
                    <a:lnTo>
                      <a:pt x="2602" y="570423"/>
                    </a:lnTo>
                    <a:lnTo>
                      <a:pt x="2387" y="571029"/>
                    </a:lnTo>
                    <a:lnTo>
                      <a:pt x="2173" y="571702"/>
                    </a:lnTo>
                    <a:lnTo>
                      <a:pt x="1966" y="572408"/>
                    </a:lnTo>
                    <a:lnTo>
                      <a:pt x="1774" y="573115"/>
                    </a:lnTo>
                    <a:lnTo>
                      <a:pt x="1589" y="573889"/>
                    </a:lnTo>
                    <a:lnTo>
                      <a:pt x="1404" y="574730"/>
                    </a:lnTo>
                    <a:lnTo>
                      <a:pt x="1234" y="575571"/>
                    </a:lnTo>
                    <a:lnTo>
                      <a:pt x="1079" y="576445"/>
                    </a:lnTo>
                    <a:lnTo>
                      <a:pt x="924" y="577354"/>
                    </a:lnTo>
                    <a:lnTo>
                      <a:pt x="784" y="578296"/>
                    </a:lnTo>
                    <a:lnTo>
                      <a:pt x="658" y="579271"/>
                    </a:lnTo>
                    <a:lnTo>
                      <a:pt x="532" y="580280"/>
                    </a:lnTo>
                    <a:lnTo>
                      <a:pt x="429" y="581323"/>
                    </a:lnTo>
                    <a:lnTo>
                      <a:pt x="333" y="582400"/>
                    </a:lnTo>
                    <a:lnTo>
                      <a:pt x="244" y="583476"/>
                    </a:lnTo>
                    <a:lnTo>
                      <a:pt x="170" y="584586"/>
                    </a:lnTo>
                    <a:lnTo>
                      <a:pt x="111" y="585697"/>
                    </a:lnTo>
                    <a:lnTo>
                      <a:pt x="67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7" y="593972"/>
                    </a:lnTo>
                    <a:lnTo>
                      <a:pt x="111" y="595150"/>
                    </a:lnTo>
                    <a:lnTo>
                      <a:pt x="170" y="596294"/>
                    </a:lnTo>
                    <a:lnTo>
                      <a:pt x="244" y="597404"/>
                    </a:lnTo>
                    <a:lnTo>
                      <a:pt x="333" y="598480"/>
                    </a:lnTo>
                    <a:lnTo>
                      <a:pt x="429" y="599557"/>
                    </a:lnTo>
                    <a:lnTo>
                      <a:pt x="532" y="600600"/>
                    </a:lnTo>
                    <a:lnTo>
                      <a:pt x="658" y="601609"/>
                    </a:lnTo>
                    <a:lnTo>
                      <a:pt x="784" y="602585"/>
                    </a:lnTo>
                    <a:lnTo>
                      <a:pt x="924" y="603527"/>
                    </a:lnTo>
                    <a:lnTo>
                      <a:pt x="1079" y="604435"/>
                    </a:lnTo>
                    <a:lnTo>
                      <a:pt x="1234" y="605310"/>
                    </a:lnTo>
                    <a:lnTo>
                      <a:pt x="1404" y="606151"/>
                    </a:lnTo>
                    <a:lnTo>
                      <a:pt x="1589" y="606958"/>
                    </a:lnTo>
                    <a:lnTo>
                      <a:pt x="1774" y="607732"/>
                    </a:lnTo>
                    <a:lnTo>
                      <a:pt x="1966" y="608472"/>
                    </a:lnTo>
                    <a:lnTo>
                      <a:pt x="2173" y="609145"/>
                    </a:lnTo>
                    <a:lnTo>
                      <a:pt x="2387" y="609784"/>
                    </a:lnTo>
                    <a:lnTo>
                      <a:pt x="2602" y="610389"/>
                    </a:lnTo>
                    <a:lnTo>
                      <a:pt x="2831" y="610961"/>
                    </a:lnTo>
                    <a:lnTo>
                      <a:pt x="3060" y="611466"/>
                    </a:lnTo>
                    <a:lnTo>
                      <a:pt x="3304" y="611937"/>
                    </a:lnTo>
                    <a:lnTo>
                      <a:pt x="3548" y="612341"/>
                    </a:lnTo>
                    <a:lnTo>
                      <a:pt x="3799" y="612711"/>
                    </a:lnTo>
                    <a:lnTo>
                      <a:pt x="4050" y="613013"/>
                    </a:lnTo>
                    <a:lnTo>
                      <a:pt x="4316" y="613249"/>
                    </a:lnTo>
                    <a:lnTo>
                      <a:pt x="4582" y="613451"/>
                    </a:lnTo>
                    <a:lnTo>
                      <a:pt x="4848" y="613619"/>
                    </a:lnTo>
                    <a:lnTo>
                      <a:pt x="5122" y="613686"/>
                    </a:lnTo>
                    <a:lnTo>
                      <a:pt x="5403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4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4" y="602585"/>
                    </a:lnTo>
                    <a:lnTo>
                      <a:pt x="10140" y="601609"/>
                    </a:lnTo>
                    <a:lnTo>
                      <a:pt x="10266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8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66" y="580280"/>
                    </a:lnTo>
                    <a:lnTo>
                      <a:pt x="10140" y="579271"/>
                    </a:lnTo>
                    <a:lnTo>
                      <a:pt x="10014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4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3;p3"/>
              <p:cNvSpPr/>
              <p:nvPr/>
            </p:nvSpPr>
            <p:spPr>
              <a:xfrm>
                <a:off x="11379817" y="3272898"/>
                <a:ext cx="55636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8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302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82" y="1850"/>
                    </a:lnTo>
                    <a:lnTo>
                      <a:pt x="3038" y="2321"/>
                    </a:lnTo>
                    <a:lnTo>
                      <a:pt x="2809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7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10" y="10328"/>
                    </a:lnTo>
                    <a:lnTo>
                      <a:pt x="769" y="11270"/>
                    </a:lnTo>
                    <a:lnTo>
                      <a:pt x="644" y="12245"/>
                    </a:lnTo>
                    <a:lnTo>
                      <a:pt x="525" y="13255"/>
                    </a:lnTo>
                    <a:lnTo>
                      <a:pt x="422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1" y="18671"/>
                    </a:lnTo>
                    <a:lnTo>
                      <a:pt x="60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60" y="26879"/>
                    </a:lnTo>
                    <a:lnTo>
                      <a:pt x="111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22" y="32397"/>
                    </a:lnTo>
                    <a:lnTo>
                      <a:pt x="525" y="33440"/>
                    </a:lnTo>
                    <a:lnTo>
                      <a:pt x="644" y="34449"/>
                    </a:lnTo>
                    <a:lnTo>
                      <a:pt x="769" y="35424"/>
                    </a:lnTo>
                    <a:lnTo>
                      <a:pt x="910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7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9" y="43868"/>
                    </a:lnTo>
                    <a:lnTo>
                      <a:pt x="3038" y="44373"/>
                    </a:lnTo>
                    <a:lnTo>
                      <a:pt x="3282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302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6999" y="45651"/>
                    </a:lnTo>
                    <a:lnTo>
                      <a:pt x="7251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7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25" y="42052"/>
                    </a:lnTo>
                    <a:lnTo>
                      <a:pt x="8825" y="41345"/>
                    </a:lnTo>
                    <a:lnTo>
                      <a:pt x="9024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74" y="36366"/>
                    </a:lnTo>
                    <a:lnTo>
                      <a:pt x="10015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54" y="30277"/>
                    </a:lnTo>
                    <a:lnTo>
                      <a:pt x="10628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8" y="17527"/>
                    </a:lnTo>
                    <a:lnTo>
                      <a:pt x="10554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15" y="11270"/>
                    </a:lnTo>
                    <a:lnTo>
                      <a:pt x="9874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24" y="6089"/>
                    </a:lnTo>
                    <a:lnTo>
                      <a:pt x="8825" y="5349"/>
                    </a:lnTo>
                    <a:lnTo>
                      <a:pt x="8625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7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1" y="1413"/>
                    </a:lnTo>
                    <a:lnTo>
                      <a:pt x="6999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302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82" y="115323"/>
                    </a:lnTo>
                    <a:lnTo>
                      <a:pt x="3038" y="115794"/>
                    </a:lnTo>
                    <a:lnTo>
                      <a:pt x="2809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7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10" y="123800"/>
                    </a:lnTo>
                    <a:lnTo>
                      <a:pt x="769" y="124742"/>
                    </a:lnTo>
                    <a:lnTo>
                      <a:pt x="644" y="125718"/>
                    </a:lnTo>
                    <a:lnTo>
                      <a:pt x="525" y="126727"/>
                    </a:lnTo>
                    <a:lnTo>
                      <a:pt x="422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1" y="132110"/>
                    </a:lnTo>
                    <a:lnTo>
                      <a:pt x="60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60" y="140352"/>
                    </a:lnTo>
                    <a:lnTo>
                      <a:pt x="111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22" y="145869"/>
                    </a:lnTo>
                    <a:lnTo>
                      <a:pt x="525" y="146912"/>
                    </a:lnTo>
                    <a:lnTo>
                      <a:pt x="644" y="147921"/>
                    </a:lnTo>
                    <a:lnTo>
                      <a:pt x="769" y="148897"/>
                    </a:lnTo>
                    <a:lnTo>
                      <a:pt x="910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7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9" y="157341"/>
                    </a:lnTo>
                    <a:lnTo>
                      <a:pt x="3038" y="157845"/>
                    </a:lnTo>
                    <a:lnTo>
                      <a:pt x="3282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302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6999" y="159090"/>
                    </a:lnTo>
                    <a:lnTo>
                      <a:pt x="7251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7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25" y="155491"/>
                    </a:lnTo>
                    <a:lnTo>
                      <a:pt x="8825" y="154818"/>
                    </a:lnTo>
                    <a:lnTo>
                      <a:pt x="9024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74" y="149839"/>
                    </a:lnTo>
                    <a:lnTo>
                      <a:pt x="10015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54" y="143716"/>
                    </a:lnTo>
                    <a:lnTo>
                      <a:pt x="10628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8" y="131000"/>
                    </a:lnTo>
                    <a:lnTo>
                      <a:pt x="10554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15" y="124742"/>
                    </a:lnTo>
                    <a:lnTo>
                      <a:pt x="9874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24" y="119562"/>
                    </a:lnTo>
                    <a:lnTo>
                      <a:pt x="8825" y="118821"/>
                    </a:lnTo>
                    <a:lnTo>
                      <a:pt x="8625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7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1" y="114885"/>
                    </a:lnTo>
                    <a:lnTo>
                      <a:pt x="6999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302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82" y="228761"/>
                    </a:lnTo>
                    <a:lnTo>
                      <a:pt x="3038" y="229232"/>
                    </a:lnTo>
                    <a:lnTo>
                      <a:pt x="2809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7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10" y="237239"/>
                    </a:lnTo>
                    <a:lnTo>
                      <a:pt x="769" y="238181"/>
                    </a:lnTo>
                    <a:lnTo>
                      <a:pt x="644" y="239157"/>
                    </a:lnTo>
                    <a:lnTo>
                      <a:pt x="525" y="240166"/>
                    </a:lnTo>
                    <a:lnTo>
                      <a:pt x="422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1" y="245582"/>
                    </a:lnTo>
                    <a:lnTo>
                      <a:pt x="60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60" y="253824"/>
                    </a:lnTo>
                    <a:lnTo>
                      <a:pt x="111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22" y="259341"/>
                    </a:lnTo>
                    <a:lnTo>
                      <a:pt x="525" y="260384"/>
                    </a:lnTo>
                    <a:lnTo>
                      <a:pt x="644" y="261360"/>
                    </a:lnTo>
                    <a:lnTo>
                      <a:pt x="769" y="262336"/>
                    </a:lnTo>
                    <a:lnTo>
                      <a:pt x="910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7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9" y="270780"/>
                    </a:lnTo>
                    <a:lnTo>
                      <a:pt x="3038" y="271318"/>
                    </a:lnTo>
                    <a:lnTo>
                      <a:pt x="3282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302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6999" y="272563"/>
                    </a:lnTo>
                    <a:lnTo>
                      <a:pt x="7251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7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25" y="268963"/>
                    </a:lnTo>
                    <a:lnTo>
                      <a:pt x="8825" y="268256"/>
                    </a:lnTo>
                    <a:lnTo>
                      <a:pt x="9024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74" y="263311"/>
                    </a:lnTo>
                    <a:lnTo>
                      <a:pt x="10015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54" y="257188"/>
                    </a:lnTo>
                    <a:lnTo>
                      <a:pt x="10628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8" y="244438"/>
                    </a:lnTo>
                    <a:lnTo>
                      <a:pt x="10554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15" y="238181"/>
                    </a:lnTo>
                    <a:lnTo>
                      <a:pt x="9874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24" y="233000"/>
                    </a:lnTo>
                    <a:lnTo>
                      <a:pt x="8825" y="232260"/>
                    </a:lnTo>
                    <a:lnTo>
                      <a:pt x="8625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7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1" y="228358"/>
                    </a:lnTo>
                    <a:lnTo>
                      <a:pt x="6999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5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302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82" y="342200"/>
                    </a:lnTo>
                    <a:lnTo>
                      <a:pt x="3038" y="342671"/>
                    </a:lnTo>
                    <a:lnTo>
                      <a:pt x="2809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7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10" y="350678"/>
                    </a:lnTo>
                    <a:lnTo>
                      <a:pt x="769" y="351620"/>
                    </a:lnTo>
                    <a:lnTo>
                      <a:pt x="644" y="352595"/>
                    </a:lnTo>
                    <a:lnTo>
                      <a:pt x="525" y="353605"/>
                    </a:lnTo>
                    <a:lnTo>
                      <a:pt x="422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1" y="359021"/>
                    </a:lnTo>
                    <a:lnTo>
                      <a:pt x="60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60" y="367263"/>
                    </a:lnTo>
                    <a:lnTo>
                      <a:pt x="111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22" y="372780"/>
                    </a:lnTo>
                    <a:lnTo>
                      <a:pt x="525" y="373823"/>
                    </a:lnTo>
                    <a:lnTo>
                      <a:pt x="644" y="374799"/>
                    </a:lnTo>
                    <a:lnTo>
                      <a:pt x="769" y="375808"/>
                    </a:lnTo>
                    <a:lnTo>
                      <a:pt x="910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7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9" y="384218"/>
                    </a:lnTo>
                    <a:lnTo>
                      <a:pt x="3038" y="384757"/>
                    </a:lnTo>
                    <a:lnTo>
                      <a:pt x="3282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302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5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6999" y="386001"/>
                    </a:lnTo>
                    <a:lnTo>
                      <a:pt x="7251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7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25" y="382402"/>
                    </a:lnTo>
                    <a:lnTo>
                      <a:pt x="8825" y="381695"/>
                    </a:lnTo>
                    <a:lnTo>
                      <a:pt x="9024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74" y="376750"/>
                    </a:lnTo>
                    <a:lnTo>
                      <a:pt x="10015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54" y="370627"/>
                    </a:lnTo>
                    <a:lnTo>
                      <a:pt x="10628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8" y="357911"/>
                    </a:lnTo>
                    <a:lnTo>
                      <a:pt x="10554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15" y="351620"/>
                    </a:lnTo>
                    <a:lnTo>
                      <a:pt x="9874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24" y="346439"/>
                    </a:lnTo>
                    <a:lnTo>
                      <a:pt x="8825" y="345733"/>
                    </a:lnTo>
                    <a:lnTo>
                      <a:pt x="8625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7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1" y="341797"/>
                    </a:lnTo>
                    <a:lnTo>
                      <a:pt x="6999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302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82" y="455639"/>
                    </a:lnTo>
                    <a:lnTo>
                      <a:pt x="3038" y="456110"/>
                    </a:lnTo>
                    <a:lnTo>
                      <a:pt x="2809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7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10" y="463982"/>
                    </a:lnTo>
                    <a:lnTo>
                      <a:pt x="769" y="464924"/>
                    </a:lnTo>
                    <a:lnTo>
                      <a:pt x="644" y="465900"/>
                    </a:lnTo>
                    <a:lnTo>
                      <a:pt x="525" y="466875"/>
                    </a:lnTo>
                    <a:lnTo>
                      <a:pt x="422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1" y="472258"/>
                    </a:lnTo>
                    <a:lnTo>
                      <a:pt x="60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60" y="480534"/>
                    </a:lnTo>
                    <a:lnTo>
                      <a:pt x="111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22" y="486152"/>
                    </a:lnTo>
                    <a:lnTo>
                      <a:pt x="525" y="487195"/>
                    </a:lnTo>
                    <a:lnTo>
                      <a:pt x="644" y="488204"/>
                    </a:lnTo>
                    <a:lnTo>
                      <a:pt x="769" y="489179"/>
                    </a:lnTo>
                    <a:lnTo>
                      <a:pt x="910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7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9" y="497691"/>
                    </a:lnTo>
                    <a:lnTo>
                      <a:pt x="3038" y="498195"/>
                    </a:lnTo>
                    <a:lnTo>
                      <a:pt x="3282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302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6999" y="499474"/>
                    </a:lnTo>
                    <a:lnTo>
                      <a:pt x="7251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7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25" y="495840"/>
                    </a:lnTo>
                    <a:lnTo>
                      <a:pt x="8825" y="495134"/>
                    </a:lnTo>
                    <a:lnTo>
                      <a:pt x="9024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74" y="490155"/>
                    </a:lnTo>
                    <a:lnTo>
                      <a:pt x="10015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54" y="483965"/>
                    </a:lnTo>
                    <a:lnTo>
                      <a:pt x="10628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8" y="471148"/>
                    </a:lnTo>
                    <a:lnTo>
                      <a:pt x="10554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15" y="464924"/>
                    </a:lnTo>
                    <a:lnTo>
                      <a:pt x="9874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24" y="459811"/>
                    </a:lnTo>
                    <a:lnTo>
                      <a:pt x="8825" y="459070"/>
                    </a:lnTo>
                    <a:lnTo>
                      <a:pt x="8625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7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1" y="455235"/>
                    </a:lnTo>
                    <a:lnTo>
                      <a:pt x="6999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302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82" y="568876"/>
                    </a:lnTo>
                    <a:lnTo>
                      <a:pt x="3038" y="569347"/>
                    </a:lnTo>
                    <a:lnTo>
                      <a:pt x="2809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7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10" y="577354"/>
                    </a:lnTo>
                    <a:lnTo>
                      <a:pt x="769" y="578296"/>
                    </a:lnTo>
                    <a:lnTo>
                      <a:pt x="644" y="579271"/>
                    </a:lnTo>
                    <a:lnTo>
                      <a:pt x="525" y="580280"/>
                    </a:lnTo>
                    <a:lnTo>
                      <a:pt x="422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1" y="585697"/>
                    </a:lnTo>
                    <a:lnTo>
                      <a:pt x="60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60" y="593972"/>
                    </a:lnTo>
                    <a:lnTo>
                      <a:pt x="111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22" y="599557"/>
                    </a:lnTo>
                    <a:lnTo>
                      <a:pt x="525" y="600600"/>
                    </a:lnTo>
                    <a:lnTo>
                      <a:pt x="644" y="601609"/>
                    </a:lnTo>
                    <a:lnTo>
                      <a:pt x="769" y="602585"/>
                    </a:lnTo>
                    <a:lnTo>
                      <a:pt x="910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7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9" y="610961"/>
                    </a:lnTo>
                    <a:lnTo>
                      <a:pt x="3038" y="611466"/>
                    </a:lnTo>
                    <a:lnTo>
                      <a:pt x="3282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302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6999" y="612711"/>
                    </a:lnTo>
                    <a:lnTo>
                      <a:pt x="7251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7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25" y="609145"/>
                    </a:lnTo>
                    <a:lnTo>
                      <a:pt x="8825" y="608472"/>
                    </a:lnTo>
                    <a:lnTo>
                      <a:pt x="9024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74" y="603527"/>
                    </a:lnTo>
                    <a:lnTo>
                      <a:pt x="10015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54" y="597404"/>
                    </a:lnTo>
                    <a:lnTo>
                      <a:pt x="10628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8" y="584586"/>
                    </a:lnTo>
                    <a:lnTo>
                      <a:pt x="10554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15" y="578296"/>
                    </a:lnTo>
                    <a:lnTo>
                      <a:pt x="9874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24" y="573115"/>
                    </a:lnTo>
                    <a:lnTo>
                      <a:pt x="8825" y="572408"/>
                    </a:lnTo>
                    <a:lnTo>
                      <a:pt x="8625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7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1" y="568472"/>
                    </a:lnTo>
                    <a:lnTo>
                      <a:pt x="6999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4;p3"/>
              <p:cNvSpPr/>
              <p:nvPr/>
            </p:nvSpPr>
            <p:spPr>
              <a:xfrm>
                <a:off x="11515528" y="3272898"/>
                <a:ext cx="55642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9" h="613720" extrusionOk="0">
                    <a:moveTo>
                      <a:pt x="5396" y="0"/>
                    </a:moveTo>
                    <a:lnTo>
                      <a:pt x="5115" y="34"/>
                    </a:lnTo>
                    <a:lnTo>
                      <a:pt x="4842" y="135"/>
                    </a:lnTo>
                    <a:lnTo>
                      <a:pt x="4568" y="269"/>
                    </a:lnTo>
                    <a:lnTo>
                      <a:pt x="4295" y="471"/>
                    </a:lnTo>
                    <a:lnTo>
                      <a:pt x="4036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5" y="1850"/>
                    </a:lnTo>
                    <a:lnTo>
                      <a:pt x="3038" y="2321"/>
                    </a:lnTo>
                    <a:lnTo>
                      <a:pt x="2802" y="2826"/>
                    </a:lnTo>
                    <a:lnTo>
                      <a:pt x="2580" y="3398"/>
                    </a:lnTo>
                    <a:lnTo>
                      <a:pt x="2359" y="4003"/>
                    </a:lnTo>
                    <a:lnTo>
                      <a:pt x="2152" y="4643"/>
                    </a:lnTo>
                    <a:lnTo>
                      <a:pt x="1945" y="5349"/>
                    </a:lnTo>
                    <a:lnTo>
                      <a:pt x="1752" y="6089"/>
                    </a:lnTo>
                    <a:lnTo>
                      <a:pt x="1568" y="6863"/>
                    </a:lnTo>
                    <a:lnTo>
                      <a:pt x="1390" y="7670"/>
                    </a:lnTo>
                    <a:lnTo>
                      <a:pt x="1220" y="8511"/>
                    </a:lnTo>
                    <a:lnTo>
                      <a:pt x="1058" y="9420"/>
                    </a:lnTo>
                    <a:lnTo>
                      <a:pt x="910" y="10328"/>
                    </a:lnTo>
                    <a:lnTo>
                      <a:pt x="770" y="11270"/>
                    </a:lnTo>
                    <a:lnTo>
                      <a:pt x="644" y="12245"/>
                    </a:lnTo>
                    <a:lnTo>
                      <a:pt x="526" y="13255"/>
                    </a:lnTo>
                    <a:lnTo>
                      <a:pt x="415" y="14298"/>
                    </a:lnTo>
                    <a:lnTo>
                      <a:pt x="326" y="15340"/>
                    </a:lnTo>
                    <a:lnTo>
                      <a:pt x="237" y="16417"/>
                    </a:lnTo>
                    <a:lnTo>
                      <a:pt x="171" y="17527"/>
                    </a:lnTo>
                    <a:lnTo>
                      <a:pt x="112" y="18671"/>
                    </a:lnTo>
                    <a:lnTo>
                      <a:pt x="60" y="19815"/>
                    </a:lnTo>
                    <a:lnTo>
                      <a:pt x="31" y="20959"/>
                    </a:lnTo>
                    <a:lnTo>
                      <a:pt x="8" y="22136"/>
                    </a:lnTo>
                    <a:lnTo>
                      <a:pt x="1" y="23347"/>
                    </a:lnTo>
                    <a:lnTo>
                      <a:pt x="8" y="24558"/>
                    </a:lnTo>
                    <a:lnTo>
                      <a:pt x="31" y="25736"/>
                    </a:lnTo>
                    <a:lnTo>
                      <a:pt x="60" y="26879"/>
                    </a:lnTo>
                    <a:lnTo>
                      <a:pt x="112" y="28023"/>
                    </a:lnTo>
                    <a:lnTo>
                      <a:pt x="171" y="29167"/>
                    </a:lnTo>
                    <a:lnTo>
                      <a:pt x="237" y="30277"/>
                    </a:lnTo>
                    <a:lnTo>
                      <a:pt x="326" y="31354"/>
                    </a:lnTo>
                    <a:lnTo>
                      <a:pt x="415" y="32397"/>
                    </a:lnTo>
                    <a:lnTo>
                      <a:pt x="526" y="33440"/>
                    </a:lnTo>
                    <a:lnTo>
                      <a:pt x="644" y="34449"/>
                    </a:lnTo>
                    <a:lnTo>
                      <a:pt x="770" y="35424"/>
                    </a:lnTo>
                    <a:lnTo>
                      <a:pt x="910" y="36366"/>
                    </a:lnTo>
                    <a:lnTo>
                      <a:pt x="1058" y="37275"/>
                    </a:lnTo>
                    <a:lnTo>
                      <a:pt x="1220" y="38183"/>
                    </a:lnTo>
                    <a:lnTo>
                      <a:pt x="1390" y="39024"/>
                    </a:lnTo>
                    <a:lnTo>
                      <a:pt x="1568" y="39831"/>
                    </a:lnTo>
                    <a:lnTo>
                      <a:pt x="1752" y="40605"/>
                    </a:lnTo>
                    <a:lnTo>
                      <a:pt x="1945" y="41345"/>
                    </a:lnTo>
                    <a:lnTo>
                      <a:pt x="2152" y="42052"/>
                    </a:lnTo>
                    <a:lnTo>
                      <a:pt x="2359" y="42691"/>
                    </a:lnTo>
                    <a:lnTo>
                      <a:pt x="2580" y="43296"/>
                    </a:lnTo>
                    <a:lnTo>
                      <a:pt x="2802" y="43868"/>
                    </a:lnTo>
                    <a:lnTo>
                      <a:pt x="3038" y="44373"/>
                    </a:lnTo>
                    <a:lnTo>
                      <a:pt x="3275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6" y="45954"/>
                    </a:lnTo>
                    <a:lnTo>
                      <a:pt x="4295" y="46223"/>
                    </a:lnTo>
                    <a:lnTo>
                      <a:pt x="4568" y="46425"/>
                    </a:lnTo>
                    <a:lnTo>
                      <a:pt x="4842" y="46560"/>
                    </a:lnTo>
                    <a:lnTo>
                      <a:pt x="5115" y="46661"/>
                    </a:lnTo>
                    <a:lnTo>
                      <a:pt x="5396" y="46694"/>
                    </a:lnTo>
                    <a:lnTo>
                      <a:pt x="5677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1" y="45954"/>
                    </a:lnTo>
                    <a:lnTo>
                      <a:pt x="7000" y="45651"/>
                    </a:lnTo>
                    <a:lnTo>
                      <a:pt x="7251" y="45281"/>
                    </a:lnTo>
                    <a:lnTo>
                      <a:pt x="7495" y="44844"/>
                    </a:lnTo>
                    <a:lnTo>
                      <a:pt x="7731" y="44373"/>
                    </a:lnTo>
                    <a:lnTo>
                      <a:pt x="7968" y="43868"/>
                    </a:lnTo>
                    <a:lnTo>
                      <a:pt x="8190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5" y="41345"/>
                    </a:lnTo>
                    <a:lnTo>
                      <a:pt x="9025" y="40605"/>
                    </a:lnTo>
                    <a:lnTo>
                      <a:pt x="9209" y="39831"/>
                    </a:lnTo>
                    <a:lnTo>
                      <a:pt x="9387" y="39024"/>
                    </a:lnTo>
                    <a:lnTo>
                      <a:pt x="9557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8" y="35424"/>
                    </a:lnTo>
                    <a:lnTo>
                      <a:pt x="10141" y="34449"/>
                    </a:lnTo>
                    <a:lnTo>
                      <a:pt x="10259" y="33440"/>
                    </a:lnTo>
                    <a:lnTo>
                      <a:pt x="10370" y="32397"/>
                    </a:lnTo>
                    <a:lnTo>
                      <a:pt x="10466" y="31354"/>
                    </a:lnTo>
                    <a:lnTo>
                      <a:pt x="10554" y="30277"/>
                    </a:lnTo>
                    <a:lnTo>
                      <a:pt x="10621" y="29167"/>
                    </a:lnTo>
                    <a:lnTo>
                      <a:pt x="10687" y="28023"/>
                    </a:lnTo>
                    <a:lnTo>
                      <a:pt x="10732" y="26879"/>
                    </a:lnTo>
                    <a:lnTo>
                      <a:pt x="10769" y="25736"/>
                    </a:lnTo>
                    <a:lnTo>
                      <a:pt x="10791" y="24558"/>
                    </a:lnTo>
                    <a:lnTo>
                      <a:pt x="10798" y="23347"/>
                    </a:lnTo>
                    <a:lnTo>
                      <a:pt x="10791" y="22136"/>
                    </a:lnTo>
                    <a:lnTo>
                      <a:pt x="10769" y="20959"/>
                    </a:lnTo>
                    <a:lnTo>
                      <a:pt x="10732" y="19815"/>
                    </a:lnTo>
                    <a:lnTo>
                      <a:pt x="10687" y="18671"/>
                    </a:lnTo>
                    <a:lnTo>
                      <a:pt x="10621" y="17527"/>
                    </a:lnTo>
                    <a:lnTo>
                      <a:pt x="10554" y="16417"/>
                    </a:lnTo>
                    <a:lnTo>
                      <a:pt x="10466" y="15340"/>
                    </a:lnTo>
                    <a:lnTo>
                      <a:pt x="10370" y="14298"/>
                    </a:lnTo>
                    <a:lnTo>
                      <a:pt x="10259" y="13255"/>
                    </a:lnTo>
                    <a:lnTo>
                      <a:pt x="10141" y="12245"/>
                    </a:lnTo>
                    <a:lnTo>
                      <a:pt x="10008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7" y="8511"/>
                    </a:lnTo>
                    <a:lnTo>
                      <a:pt x="9387" y="7670"/>
                    </a:lnTo>
                    <a:lnTo>
                      <a:pt x="9209" y="6863"/>
                    </a:lnTo>
                    <a:lnTo>
                      <a:pt x="9025" y="6089"/>
                    </a:lnTo>
                    <a:lnTo>
                      <a:pt x="8825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90" y="3398"/>
                    </a:lnTo>
                    <a:lnTo>
                      <a:pt x="7968" y="2826"/>
                    </a:lnTo>
                    <a:lnTo>
                      <a:pt x="7731" y="2321"/>
                    </a:lnTo>
                    <a:lnTo>
                      <a:pt x="7495" y="1850"/>
                    </a:lnTo>
                    <a:lnTo>
                      <a:pt x="7251" y="1413"/>
                    </a:lnTo>
                    <a:lnTo>
                      <a:pt x="7000" y="1043"/>
                    </a:lnTo>
                    <a:lnTo>
                      <a:pt x="6741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7" y="34"/>
                    </a:lnTo>
                    <a:lnTo>
                      <a:pt x="5396" y="0"/>
                    </a:lnTo>
                    <a:close/>
                    <a:moveTo>
                      <a:pt x="5396" y="113472"/>
                    </a:moveTo>
                    <a:lnTo>
                      <a:pt x="5115" y="113506"/>
                    </a:lnTo>
                    <a:lnTo>
                      <a:pt x="4842" y="113573"/>
                    </a:lnTo>
                    <a:lnTo>
                      <a:pt x="4568" y="113742"/>
                    </a:lnTo>
                    <a:lnTo>
                      <a:pt x="4295" y="113943"/>
                    </a:lnTo>
                    <a:lnTo>
                      <a:pt x="4036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5" y="115323"/>
                    </a:lnTo>
                    <a:lnTo>
                      <a:pt x="3038" y="115794"/>
                    </a:lnTo>
                    <a:lnTo>
                      <a:pt x="2802" y="116298"/>
                    </a:lnTo>
                    <a:lnTo>
                      <a:pt x="2580" y="116870"/>
                    </a:lnTo>
                    <a:lnTo>
                      <a:pt x="2359" y="117476"/>
                    </a:lnTo>
                    <a:lnTo>
                      <a:pt x="2152" y="118115"/>
                    </a:lnTo>
                    <a:lnTo>
                      <a:pt x="1945" y="118821"/>
                    </a:lnTo>
                    <a:lnTo>
                      <a:pt x="1752" y="119562"/>
                    </a:lnTo>
                    <a:lnTo>
                      <a:pt x="1568" y="120335"/>
                    </a:lnTo>
                    <a:lnTo>
                      <a:pt x="1390" y="121143"/>
                    </a:lnTo>
                    <a:lnTo>
                      <a:pt x="1220" y="121984"/>
                    </a:lnTo>
                    <a:lnTo>
                      <a:pt x="1058" y="122858"/>
                    </a:lnTo>
                    <a:lnTo>
                      <a:pt x="910" y="123800"/>
                    </a:lnTo>
                    <a:lnTo>
                      <a:pt x="770" y="124742"/>
                    </a:lnTo>
                    <a:lnTo>
                      <a:pt x="644" y="125718"/>
                    </a:lnTo>
                    <a:lnTo>
                      <a:pt x="526" y="126727"/>
                    </a:lnTo>
                    <a:lnTo>
                      <a:pt x="415" y="127736"/>
                    </a:lnTo>
                    <a:lnTo>
                      <a:pt x="326" y="128813"/>
                    </a:lnTo>
                    <a:lnTo>
                      <a:pt x="237" y="129889"/>
                    </a:lnTo>
                    <a:lnTo>
                      <a:pt x="171" y="131000"/>
                    </a:lnTo>
                    <a:lnTo>
                      <a:pt x="112" y="132110"/>
                    </a:lnTo>
                    <a:lnTo>
                      <a:pt x="60" y="133254"/>
                    </a:lnTo>
                    <a:lnTo>
                      <a:pt x="31" y="134431"/>
                    </a:lnTo>
                    <a:lnTo>
                      <a:pt x="8" y="135608"/>
                    </a:lnTo>
                    <a:lnTo>
                      <a:pt x="1" y="136820"/>
                    </a:lnTo>
                    <a:lnTo>
                      <a:pt x="8" y="137997"/>
                    </a:lnTo>
                    <a:lnTo>
                      <a:pt x="31" y="139174"/>
                    </a:lnTo>
                    <a:lnTo>
                      <a:pt x="60" y="140352"/>
                    </a:lnTo>
                    <a:lnTo>
                      <a:pt x="112" y="141496"/>
                    </a:lnTo>
                    <a:lnTo>
                      <a:pt x="171" y="142640"/>
                    </a:lnTo>
                    <a:lnTo>
                      <a:pt x="237" y="143716"/>
                    </a:lnTo>
                    <a:lnTo>
                      <a:pt x="326" y="144826"/>
                    </a:lnTo>
                    <a:lnTo>
                      <a:pt x="415" y="145869"/>
                    </a:lnTo>
                    <a:lnTo>
                      <a:pt x="526" y="146912"/>
                    </a:lnTo>
                    <a:lnTo>
                      <a:pt x="644" y="147921"/>
                    </a:lnTo>
                    <a:lnTo>
                      <a:pt x="770" y="148897"/>
                    </a:lnTo>
                    <a:lnTo>
                      <a:pt x="910" y="149839"/>
                    </a:lnTo>
                    <a:lnTo>
                      <a:pt x="1058" y="150747"/>
                    </a:lnTo>
                    <a:lnTo>
                      <a:pt x="1220" y="151622"/>
                    </a:lnTo>
                    <a:lnTo>
                      <a:pt x="1390" y="152496"/>
                    </a:lnTo>
                    <a:lnTo>
                      <a:pt x="1568" y="153304"/>
                    </a:lnTo>
                    <a:lnTo>
                      <a:pt x="1752" y="154078"/>
                    </a:lnTo>
                    <a:lnTo>
                      <a:pt x="1945" y="154818"/>
                    </a:lnTo>
                    <a:lnTo>
                      <a:pt x="2152" y="155491"/>
                    </a:lnTo>
                    <a:lnTo>
                      <a:pt x="2359" y="156163"/>
                    </a:lnTo>
                    <a:lnTo>
                      <a:pt x="2580" y="156769"/>
                    </a:lnTo>
                    <a:lnTo>
                      <a:pt x="2802" y="157341"/>
                    </a:lnTo>
                    <a:lnTo>
                      <a:pt x="3038" y="157845"/>
                    </a:lnTo>
                    <a:lnTo>
                      <a:pt x="3275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6" y="159427"/>
                    </a:lnTo>
                    <a:lnTo>
                      <a:pt x="4295" y="159696"/>
                    </a:lnTo>
                    <a:lnTo>
                      <a:pt x="4568" y="159898"/>
                    </a:lnTo>
                    <a:lnTo>
                      <a:pt x="4842" y="160032"/>
                    </a:lnTo>
                    <a:lnTo>
                      <a:pt x="5115" y="160133"/>
                    </a:lnTo>
                    <a:lnTo>
                      <a:pt x="5396" y="160167"/>
                    </a:lnTo>
                    <a:lnTo>
                      <a:pt x="5677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1" y="159427"/>
                    </a:lnTo>
                    <a:lnTo>
                      <a:pt x="7000" y="159090"/>
                    </a:lnTo>
                    <a:lnTo>
                      <a:pt x="7251" y="158720"/>
                    </a:lnTo>
                    <a:lnTo>
                      <a:pt x="7495" y="158316"/>
                    </a:lnTo>
                    <a:lnTo>
                      <a:pt x="7731" y="157845"/>
                    </a:lnTo>
                    <a:lnTo>
                      <a:pt x="7968" y="157341"/>
                    </a:lnTo>
                    <a:lnTo>
                      <a:pt x="8190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5" y="154818"/>
                    </a:lnTo>
                    <a:lnTo>
                      <a:pt x="9025" y="154078"/>
                    </a:lnTo>
                    <a:lnTo>
                      <a:pt x="9209" y="153304"/>
                    </a:lnTo>
                    <a:lnTo>
                      <a:pt x="9387" y="152496"/>
                    </a:lnTo>
                    <a:lnTo>
                      <a:pt x="9557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8" y="148897"/>
                    </a:lnTo>
                    <a:lnTo>
                      <a:pt x="10141" y="147921"/>
                    </a:lnTo>
                    <a:lnTo>
                      <a:pt x="10259" y="146912"/>
                    </a:lnTo>
                    <a:lnTo>
                      <a:pt x="10370" y="145869"/>
                    </a:lnTo>
                    <a:lnTo>
                      <a:pt x="10466" y="144826"/>
                    </a:lnTo>
                    <a:lnTo>
                      <a:pt x="10554" y="143716"/>
                    </a:lnTo>
                    <a:lnTo>
                      <a:pt x="10621" y="142640"/>
                    </a:lnTo>
                    <a:lnTo>
                      <a:pt x="10687" y="141496"/>
                    </a:lnTo>
                    <a:lnTo>
                      <a:pt x="10732" y="140352"/>
                    </a:lnTo>
                    <a:lnTo>
                      <a:pt x="10769" y="139174"/>
                    </a:lnTo>
                    <a:lnTo>
                      <a:pt x="10791" y="137997"/>
                    </a:lnTo>
                    <a:lnTo>
                      <a:pt x="10798" y="136820"/>
                    </a:lnTo>
                    <a:lnTo>
                      <a:pt x="10791" y="135608"/>
                    </a:lnTo>
                    <a:lnTo>
                      <a:pt x="10769" y="134431"/>
                    </a:lnTo>
                    <a:lnTo>
                      <a:pt x="10732" y="133254"/>
                    </a:lnTo>
                    <a:lnTo>
                      <a:pt x="10687" y="132110"/>
                    </a:lnTo>
                    <a:lnTo>
                      <a:pt x="10621" y="131000"/>
                    </a:lnTo>
                    <a:lnTo>
                      <a:pt x="10554" y="129889"/>
                    </a:lnTo>
                    <a:lnTo>
                      <a:pt x="10466" y="128813"/>
                    </a:lnTo>
                    <a:lnTo>
                      <a:pt x="10370" y="127736"/>
                    </a:lnTo>
                    <a:lnTo>
                      <a:pt x="10259" y="126727"/>
                    </a:lnTo>
                    <a:lnTo>
                      <a:pt x="10141" y="125718"/>
                    </a:lnTo>
                    <a:lnTo>
                      <a:pt x="10008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7" y="121984"/>
                    </a:lnTo>
                    <a:lnTo>
                      <a:pt x="9387" y="121143"/>
                    </a:lnTo>
                    <a:lnTo>
                      <a:pt x="9209" y="120335"/>
                    </a:lnTo>
                    <a:lnTo>
                      <a:pt x="9025" y="119562"/>
                    </a:lnTo>
                    <a:lnTo>
                      <a:pt x="8825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90" y="116870"/>
                    </a:lnTo>
                    <a:lnTo>
                      <a:pt x="7968" y="116298"/>
                    </a:lnTo>
                    <a:lnTo>
                      <a:pt x="7731" y="115794"/>
                    </a:lnTo>
                    <a:lnTo>
                      <a:pt x="7495" y="115323"/>
                    </a:lnTo>
                    <a:lnTo>
                      <a:pt x="7251" y="114885"/>
                    </a:lnTo>
                    <a:lnTo>
                      <a:pt x="7000" y="114515"/>
                    </a:lnTo>
                    <a:lnTo>
                      <a:pt x="6741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7" y="113506"/>
                    </a:lnTo>
                    <a:lnTo>
                      <a:pt x="5396" y="113472"/>
                    </a:lnTo>
                    <a:close/>
                    <a:moveTo>
                      <a:pt x="5115" y="226945"/>
                    </a:moveTo>
                    <a:lnTo>
                      <a:pt x="4842" y="227046"/>
                    </a:lnTo>
                    <a:lnTo>
                      <a:pt x="4568" y="227214"/>
                    </a:lnTo>
                    <a:lnTo>
                      <a:pt x="4295" y="227416"/>
                    </a:lnTo>
                    <a:lnTo>
                      <a:pt x="4036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5" y="228761"/>
                    </a:lnTo>
                    <a:lnTo>
                      <a:pt x="3038" y="229232"/>
                    </a:lnTo>
                    <a:lnTo>
                      <a:pt x="2802" y="229771"/>
                    </a:lnTo>
                    <a:lnTo>
                      <a:pt x="2580" y="230309"/>
                    </a:lnTo>
                    <a:lnTo>
                      <a:pt x="2359" y="230915"/>
                    </a:lnTo>
                    <a:lnTo>
                      <a:pt x="2152" y="231587"/>
                    </a:lnTo>
                    <a:lnTo>
                      <a:pt x="1945" y="232260"/>
                    </a:lnTo>
                    <a:lnTo>
                      <a:pt x="1752" y="233000"/>
                    </a:lnTo>
                    <a:lnTo>
                      <a:pt x="1568" y="233774"/>
                    </a:lnTo>
                    <a:lnTo>
                      <a:pt x="1390" y="234581"/>
                    </a:lnTo>
                    <a:lnTo>
                      <a:pt x="1220" y="235422"/>
                    </a:lnTo>
                    <a:lnTo>
                      <a:pt x="1058" y="236331"/>
                    </a:lnTo>
                    <a:lnTo>
                      <a:pt x="910" y="237239"/>
                    </a:lnTo>
                    <a:lnTo>
                      <a:pt x="770" y="238181"/>
                    </a:lnTo>
                    <a:lnTo>
                      <a:pt x="644" y="239157"/>
                    </a:lnTo>
                    <a:lnTo>
                      <a:pt x="526" y="240166"/>
                    </a:lnTo>
                    <a:lnTo>
                      <a:pt x="415" y="241209"/>
                    </a:lnTo>
                    <a:lnTo>
                      <a:pt x="326" y="242252"/>
                    </a:lnTo>
                    <a:lnTo>
                      <a:pt x="237" y="243328"/>
                    </a:lnTo>
                    <a:lnTo>
                      <a:pt x="171" y="244438"/>
                    </a:lnTo>
                    <a:lnTo>
                      <a:pt x="112" y="245582"/>
                    </a:lnTo>
                    <a:lnTo>
                      <a:pt x="60" y="246726"/>
                    </a:lnTo>
                    <a:lnTo>
                      <a:pt x="31" y="247903"/>
                    </a:lnTo>
                    <a:lnTo>
                      <a:pt x="8" y="249081"/>
                    </a:lnTo>
                    <a:lnTo>
                      <a:pt x="1" y="250258"/>
                    </a:lnTo>
                    <a:lnTo>
                      <a:pt x="8" y="251469"/>
                    </a:lnTo>
                    <a:lnTo>
                      <a:pt x="31" y="252647"/>
                    </a:lnTo>
                    <a:lnTo>
                      <a:pt x="60" y="253824"/>
                    </a:lnTo>
                    <a:lnTo>
                      <a:pt x="112" y="254968"/>
                    </a:lnTo>
                    <a:lnTo>
                      <a:pt x="171" y="256078"/>
                    </a:lnTo>
                    <a:lnTo>
                      <a:pt x="237" y="257188"/>
                    </a:lnTo>
                    <a:lnTo>
                      <a:pt x="326" y="258265"/>
                    </a:lnTo>
                    <a:lnTo>
                      <a:pt x="415" y="259341"/>
                    </a:lnTo>
                    <a:lnTo>
                      <a:pt x="526" y="260384"/>
                    </a:lnTo>
                    <a:lnTo>
                      <a:pt x="644" y="261360"/>
                    </a:lnTo>
                    <a:lnTo>
                      <a:pt x="770" y="262336"/>
                    </a:lnTo>
                    <a:lnTo>
                      <a:pt x="910" y="263311"/>
                    </a:lnTo>
                    <a:lnTo>
                      <a:pt x="1058" y="264220"/>
                    </a:lnTo>
                    <a:lnTo>
                      <a:pt x="1220" y="265094"/>
                    </a:lnTo>
                    <a:lnTo>
                      <a:pt x="1390" y="265935"/>
                    </a:lnTo>
                    <a:lnTo>
                      <a:pt x="1568" y="266743"/>
                    </a:lnTo>
                    <a:lnTo>
                      <a:pt x="1752" y="267516"/>
                    </a:lnTo>
                    <a:lnTo>
                      <a:pt x="1945" y="268256"/>
                    </a:lnTo>
                    <a:lnTo>
                      <a:pt x="2152" y="268963"/>
                    </a:lnTo>
                    <a:lnTo>
                      <a:pt x="2359" y="269602"/>
                    </a:lnTo>
                    <a:lnTo>
                      <a:pt x="2580" y="270208"/>
                    </a:lnTo>
                    <a:lnTo>
                      <a:pt x="2802" y="270780"/>
                    </a:lnTo>
                    <a:lnTo>
                      <a:pt x="3038" y="271318"/>
                    </a:lnTo>
                    <a:lnTo>
                      <a:pt x="3275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6" y="272865"/>
                    </a:lnTo>
                    <a:lnTo>
                      <a:pt x="4295" y="273134"/>
                    </a:lnTo>
                    <a:lnTo>
                      <a:pt x="4568" y="273336"/>
                    </a:lnTo>
                    <a:lnTo>
                      <a:pt x="4842" y="273505"/>
                    </a:lnTo>
                    <a:lnTo>
                      <a:pt x="5115" y="273572"/>
                    </a:lnTo>
                    <a:lnTo>
                      <a:pt x="5396" y="273605"/>
                    </a:lnTo>
                    <a:lnTo>
                      <a:pt x="5677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1" y="272865"/>
                    </a:lnTo>
                    <a:lnTo>
                      <a:pt x="7000" y="272563"/>
                    </a:lnTo>
                    <a:lnTo>
                      <a:pt x="7251" y="272193"/>
                    </a:lnTo>
                    <a:lnTo>
                      <a:pt x="7495" y="271789"/>
                    </a:lnTo>
                    <a:lnTo>
                      <a:pt x="7731" y="271318"/>
                    </a:lnTo>
                    <a:lnTo>
                      <a:pt x="7968" y="270780"/>
                    </a:lnTo>
                    <a:lnTo>
                      <a:pt x="8190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5" y="268256"/>
                    </a:lnTo>
                    <a:lnTo>
                      <a:pt x="9025" y="267516"/>
                    </a:lnTo>
                    <a:lnTo>
                      <a:pt x="9209" y="266743"/>
                    </a:lnTo>
                    <a:lnTo>
                      <a:pt x="9387" y="265935"/>
                    </a:lnTo>
                    <a:lnTo>
                      <a:pt x="9557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8" y="262336"/>
                    </a:lnTo>
                    <a:lnTo>
                      <a:pt x="10141" y="261360"/>
                    </a:lnTo>
                    <a:lnTo>
                      <a:pt x="10259" y="260384"/>
                    </a:lnTo>
                    <a:lnTo>
                      <a:pt x="10370" y="259341"/>
                    </a:lnTo>
                    <a:lnTo>
                      <a:pt x="10466" y="258265"/>
                    </a:lnTo>
                    <a:lnTo>
                      <a:pt x="10554" y="257188"/>
                    </a:lnTo>
                    <a:lnTo>
                      <a:pt x="10621" y="256078"/>
                    </a:lnTo>
                    <a:lnTo>
                      <a:pt x="10687" y="254968"/>
                    </a:lnTo>
                    <a:lnTo>
                      <a:pt x="10732" y="253824"/>
                    </a:lnTo>
                    <a:lnTo>
                      <a:pt x="10769" y="252647"/>
                    </a:lnTo>
                    <a:lnTo>
                      <a:pt x="10791" y="251469"/>
                    </a:lnTo>
                    <a:lnTo>
                      <a:pt x="10798" y="250258"/>
                    </a:lnTo>
                    <a:lnTo>
                      <a:pt x="10791" y="249081"/>
                    </a:lnTo>
                    <a:lnTo>
                      <a:pt x="10769" y="247903"/>
                    </a:lnTo>
                    <a:lnTo>
                      <a:pt x="10732" y="246726"/>
                    </a:lnTo>
                    <a:lnTo>
                      <a:pt x="10687" y="245582"/>
                    </a:lnTo>
                    <a:lnTo>
                      <a:pt x="10621" y="244438"/>
                    </a:lnTo>
                    <a:lnTo>
                      <a:pt x="10554" y="243328"/>
                    </a:lnTo>
                    <a:lnTo>
                      <a:pt x="10466" y="242252"/>
                    </a:lnTo>
                    <a:lnTo>
                      <a:pt x="10370" y="241209"/>
                    </a:lnTo>
                    <a:lnTo>
                      <a:pt x="10259" y="240166"/>
                    </a:lnTo>
                    <a:lnTo>
                      <a:pt x="10141" y="239157"/>
                    </a:lnTo>
                    <a:lnTo>
                      <a:pt x="10008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7" y="235422"/>
                    </a:lnTo>
                    <a:lnTo>
                      <a:pt x="9387" y="234581"/>
                    </a:lnTo>
                    <a:lnTo>
                      <a:pt x="9209" y="233774"/>
                    </a:lnTo>
                    <a:lnTo>
                      <a:pt x="9025" y="233000"/>
                    </a:lnTo>
                    <a:lnTo>
                      <a:pt x="8825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90" y="230309"/>
                    </a:lnTo>
                    <a:lnTo>
                      <a:pt x="7968" y="229771"/>
                    </a:lnTo>
                    <a:lnTo>
                      <a:pt x="7731" y="229232"/>
                    </a:lnTo>
                    <a:lnTo>
                      <a:pt x="7495" y="228761"/>
                    </a:lnTo>
                    <a:lnTo>
                      <a:pt x="7251" y="228358"/>
                    </a:lnTo>
                    <a:lnTo>
                      <a:pt x="7000" y="227988"/>
                    </a:lnTo>
                    <a:lnTo>
                      <a:pt x="6741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7" y="226945"/>
                    </a:lnTo>
                    <a:close/>
                    <a:moveTo>
                      <a:pt x="5115" y="340384"/>
                    </a:moveTo>
                    <a:lnTo>
                      <a:pt x="4842" y="340485"/>
                    </a:lnTo>
                    <a:lnTo>
                      <a:pt x="4568" y="340653"/>
                    </a:lnTo>
                    <a:lnTo>
                      <a:pt x="4295" y="340855"/>
                    </a:lnTo>
                    <a:lnTo>
                      <a:pt x="4036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5" y="342200"/>
                    </a:lnTo>
                    <a:lnTo>
                      <a:pt x="3038" y="342671"/>
                    </a:lnTo>
                    <a:lnTo>
                      <a:pt x="2802" y="343209"/>
                    </a:lnTo>
                    <a:lnTo>
                      <a:pt x="2580" y="343748"/>
                    </a:lnTo>
                    <a:lnTo>
                      <a:pt x="2359" y="344387"/>
                    </a:lnTo>
                    <a:lnTo>
                      <a:pt x="2152" y="345026"/>
                    </a:lnTo>
                    <a:lnTo>
                      <a:pt x="1945" y="345733"/>
                    </a:lnTo>
                    <a:lnTo>
                      <a:pt x="1752" y="346439"/>
                    </a:lnTo>
                    <a:lnTo>
                      <a:pt x="1568" y="347213"/>
                    </a:lnTo>
                    <a:lnTo>
                      <a:pt x="1390" y="348054"/>
                    </a:lnTo>
                    <a:lnTo>
                      <a:pt x="1220" y="348895"/>
                    </a:lnTo>
                    <a:lnTo>
                      <a:pt x="1058" y="349770"/>
                    </a:lnTo>
                    <a:lnTo>
                      <a:pt x="910" y="350678"/>
                    </a:lnTo>
                    <a:lnTo>
                      <a:pt x="770" y="351620"/>
                    </a:lnTo>
                    <a:lnTo>
                      <a:pt x="644" y="352595"/>
                    </a:lnTo>
                    <a:lnTo>
                      <a:pt x="526" y="353605"/>
                    </a:lnTo>
                    <a:lnTo>
                      <a:pt x="415" y="354648"/>
                    </a:lnTo>
                    <a:lnTo>
                      <a:pt x="326" y="355724"/>
                    </a:lnTo>
                    <a:lnTo>
                      <a:pt x="237" y="356801"/>
                    </a:lnTo>
                    <a:lnTo>
                      <a:pt x="171" y="357911"/>
                    </a:lnTo>
                    <a:lnTo>
                      <a:pt x="112" y="359021"/>
                    </a:lnTo>
                    <a:lnTo>
                      <a:pt x="60" y="360165"/>
                    </a:lnTo>
                    <a:lnTo>
                      <a:pt x="31" y="361342"/>
                    </a:lnTo>
                    <a:lnTo>
                      <a:pt x="8" y="362520"/>
                    </a:lnTo>
                    <a:lnTo>
                      <a:pt x="1" y="363697"/>
                    </a:lnTo>
                    <a:lnTo>
                      <a:pt x="8" y="364908"/>
                    </a:lnTo>
                    <a:lnTo>
                      <a:pt x="31" y="366086"/>
                    </a:lnTo>
                    <a:lnTo>
                      <a:pt x="60" y="367263"/>
                    </a:lnTo>
                    <a:lnTo>
                      <a:pt x="112" y="368407"/>
                    </a:lnTo>
                    <a:lnTo>
                      <a:pt x="171" y="369517"/>
                    </a:lnTo>
                    <a:lnTo>
                      <a:pt x="237" y="370627"/>
                    </a:lnTo>
                    <a:lnTo>
                      <a:pt x="326" y="371704"/>
                    </a:lnTo>
                    <a:lnTo>
                      <a:pt x="415" y="372780"/>
                    </a:lnTo>
                    <a:lnTo>
                      <a:pt x="526" y="373823"/>
                    </a:lnTo>
                    <a:lnTo>
                      <a:pt x="644" y="374799"/>
                    </a:lnTo>
                    <a:lnTo>
                      <a:pt x="770" y="375808"/>
                    </a:lnTo>
                    <a:lnTo>
                      <a:pt x="910" y="376750"/>
                    </a:lnTo>
                    <a:lnTo>
                      <a:pt x="1058" y="377658"/>
                    </a:lnTo>
                    <a:lnTo>
                      <a:pt x="1220" y="378533"/>
                    </a:lnTo>
                    <a:lnTo>
                      <a:pt x="1390" y="379374"/>
                    </a:lnTo>
                    <a:lnTo>
                      <a:pt x="1568" y="380215"/>
                    </a:lnTo>
                    <a:lnTo>
                      <a:pt x="1752" y="380989"/>
                    </a:lnTo>
                    <a:lnTo>
                      <a:pt x="1945" y="381695"/>
                    </a:lnTo>
                    <a:lnTo>
                      <a:pt x="2152" y="382402"/>
                    </a:lnTo>
                    <a:lnTo>
                      <a:pt x="2359" y="383041"/>
                    </a:lnTo>
                    <a:lnTo>
                      <a:pt x="2580" y="383680"/>
                    </a:lnTo>
                    <a:lnTo>
                      <a:pt x="2802" y="384218"/>
                    </a:lnTo>
                    <a:lnTo>
                      <a:pt x="3038" y="384757"/>
                    </a:lnTo>
                    <a:lnTo>
                      <a:pt x="3275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6" y="386304"/>
                    </a:lnTo>
                    <a:lnTo>
                      <a:pt x="4295" y="386573"/>
                    </a:lnTo>
                    <a:lnTo>
                      <a:pt x="4568" y="386775"/>
                    </a:lnTo>
                    <a:lnTo>
                      <a:pt x="4842" y="386943"/>
                    </a:lnTo>
                    <a:lnTo>
                      <a:pt x="5115" y="387044"/>
                    </a:lnTo>
                    <a:lnTo>
                      <a:pt x="5677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1" y="386304"/>
                    </a:lnTo>
                    <a:lnTo>
                      <a:pt x="7000" y="386001"/>
                    </a:lnTo>
                    <a:lnTo>
                      <a:pt x="7251" y="385631"/>
                    </a:lnTo>
                    <a:lnTo>
                      <a:pt x="7495" y="385228"/>
                    </a:lnTo>
                    <a:lnTo>
                      <a:pt x="7731" y="384757"/>
                    </a:lnTo>
                    <a:lnTo>
                      <a:pt x="7968" y="384218"/>
                    </a:lnTo>
                    <a:lnTo>
                      <a:pt x="8190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5" y="381695"/>
                    </a:lnTo>
                    <a:lnTo>
                      <a:pt x="9025" y="380989"/>
                    </a:lnTo>
                    <a:lnTo>
                      <a:pt x="9209" y="380215"/>
                    </a:lnTo>
                    <a:lnTo>
                      <a:pt x="9387" y="379374"/>
                    </a:lnTo>
                    <a:lnTo>
                      <a:pt x="9557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8" y="375808"/>
                    </a:lnTo>
                    <a:lnTo>
                      <a:pt x="10141" y="374799"/>
                    </a:lnTo>
                    <a:lnTo>
                      <a:pt x="10259" y="373823"/>
                    </a:lnTo>
                    <a:lnTo>
                      <a:pt x="10370" y="372780"/>
                    </a:lnTo>
                    <a:lnTo>
                      <a:pt x="10466" y="371704"/>
                    </a:lnTo>
                    <a:lnTo>
                      <a:pt x="10554" y="370627"/>
                    </a:lnTo>
                    <a:lnTo>
                      <a:pt x="10621" y="369517"/>
                    </a:lnTo>
                    <a:lnTo>
                      <a:pt x="10687" y="368407"/>
                    </a:lnTo>
                    <a:lnTo>
                      <a:pt x="10732" y="367263"/>
                    </a:lnTo>
                    <a:lnTo>
                      <a:pt x="10769" y="366086"/>
                    </a:lnTo>
                    <a:lnTo>
                      <a:pt x="10791" y="364908"/>
                    </a:lnTo>
                    <a:lnTo>
                      <a:pt x="10798" y="363697"/>
                    </a:lnTo>
                    <a:lnTo>
                      <a:pt x="10791" y="362520"/>
                    </a:lnTo>
                    <a:lnTo>
                      <a:pt x="10769" y="361342"/>
                    </a:lnTo>
                    <a:lnTo>
                      <a:pt x="10732" y="360165"/>
                    </a:lnTo>
                    <a:lnTo>
                      <a:pt x="10687" y="359021"/>
                    </a:lnTo>
                    <a:lnTo>
                      <a:pt x="10621" y="357911"/>
                    </a:lnTo>
                    <a:lnTo>
                      <a:pt x="10554" y="356801"/>
                    </a:lnTo>
                    <a:lnTo>
                      <a:pt x="10466" y="355724"/>
                    </a:lnTo>
                    <a:lnTo>
                      <a:pt x="10370" y="354648"/>
                    </a:lnTo>
                    <a:lnTo>
                      <a:pt x="10259" y="353605"/>
                    </a:lnTo>
                    <a:lnTo>
                      <a:pt x="10141" y="352595"/>
                    </a:lnTo>
                    <a:lnTo>
                      <a:pt x="10008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7" y="348895"/>
                    </a:lnTo>
                    <a:lnTo>
                      <a:pt x="9387" y="348054"/>
                    </a:lnTo>
                    <a:lnTo>
                      <a:pt x="9209" y="347213"/>
                    </a:lnTo>
                    <a:lnTo>
                      <a:pt x="9025" y="346439"/>
                    </a:lnTo>
                    <a:lnTo>
                      <a:pt x="8825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90" y="343748"/>
                    </a:lnTo>
                    <a:lnTo>
                      <a:pt x="7968" y="343209"/>
                    </a:lnTo>
                    <a:lnTo>
                      <a:pt x="7731" y="342671"/>
                    </a:lnTo>
                    <a:lnTo>
                      <a:pt x="7495" y="342200"/>
                    </a:lnTo>
                    <a:lnTo>
                      <a:pt x="7251" y="341797"/>
                    </a:lnTo>
                    <a:lnTo>
                      <a:pt x="7000" y="341426"/>
                    </a:lnTo>
                    <a:lnTo>
                      <a:pt x="6741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7" y="340384"/>
                    </a:lnTo>
                    <a:close/>
                    <a:moveTo>
                      <a:pt x="5396" y="453822"/>
                    </a:moveTo>
                    <a:lnTo>
                      <a:pt x="5115" y="453856"/>
                    </a:lnTo>
                    <a:lnTo>
                      <a:pt x="4842" y="453957"/>
                    </a:lnTo>
                    <a:lnTo>
                      <a:pt x="4568" y="454092"/>
                    </a:lnTo>
                    <a:lnTo>
                      <a:pt x="4295" y="454293"/>
                    </a:lnTo>
                    <a:lnTo>
                      <a:pt x="4036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5" y="455639"/>
                    </a:lnTo>
                    <a:lnTo>
                      <a:pt x="3038" y="456110"/>
                    </a:lnTo>
                    <a:lnTo>
                      <a:pt x="2802" y="456615"/>
                    </a:lnTo>
                    <a:lnTo>
                      <a:pt x="2580" y="457153"/>
                    </a:lnTo>
                    <a:lnTo>
                      <a:pt x="2359" y="457758"/>
                    </a:lnTo>
                    <a:lnTo>
                      <a:pt x="2152" y="458398"/>
                    </a:lnTo>
                    <a:lnTo>
                      <a:pt x="1945" y="459070"/>
                    </a:lnTo>
                    <a:lnTo>
                      <a:pt x="1752" y="459811"/>
                    </a:lnTo>
                    <a:lnTo>
                      <a:pt x="1568" y="460551"/>
                    </a:lnTo>
                    <a:lnTo>
                      <a:pt x="1390" y="461358"/>
                    </a:lnTo>
                    <a:lnTo>
                      <a:pt x="1220" y="462199"/>
                    </a:lnTo>
                    <a:lnTo>
                      <a:pt x="1058" y="463074"/>
                    </a:lnTo>
                    <a:lnTo>
                      <a:pt x="910" y="463982"/>
                    </a:lnTo>
                    <a:lnTo>
                      <a:pt x="770" y="464924"/>
                    </a:lnTo>
                    <a:lnTo>
                      <a:pt x="644" y="465900"/>
                    </a:lnTo>
                    <a:lnTo>
                      <a:pt x="526" y="466875"/>
                    </a:lnTo>
                    <a:lnTo>
                      <a:pt x="415" y="467918"/>
                    </a:lnTo>
                    <a:lnTo>
                      <a:pt x="326" y="468961"/>
                    </a:lnTo>
                    <a:lnTo>
                      <a:pt x="237" y="470038"/>
                    </a:lnTo>
                    <a:lnTo>
                      <a:pt x="171" y="471148"/>
                    </a:lnTo>
                    <a:lnTo>
                      <a:pt x="112" y="472258"/>
                    </a:lnTo>
                    <a:lnTo>
                      <a:pt x="60" y="473402"/>
                    </a:lnTo>
                    <a:lnTo>
                      <a:pt x="31" y="474579"/>
                    </a:lnTo>
                    <a:lnTo>
                      <a:pt x="8" y="475757"/>
                    </a:lnTo>
                    <a:lnTo>
                      <a:pt x="1" y="476934"/>
                    </a:lnTo>
                    <a:lnTo>
                      <a:pt x="8" y="478179"/>
                    </a:lnTo>
                    <a:lnTo>
                      <a:pt x="31" y="479356"/>
                    </a:lnTo>
                    <a:lnTo>
                      <a:pt x="60" y="480534"/>
                    </a:lnTo>
                    <a:lnTo>
                      <a:pt x="112" y="481711"/>
                    </a:lnTo>
                    <a:lnTo>
                      <a:pt x="171" y="482855"/>
                    </a:lnTo>
                    <a:lnTo>
                      <a:pt x="237" y="483965"/>
                    </a:lnTo>
                    <a:lnTo>
                      <a:pt x="326" y="485075"/>
                    </a:lnTo>
                    <a:lnTo>
                      <a:pt x="415" y="486152"/>
                    </a:lnTo>
                    <a:lnTo>
                      <a:pt x="526" y="487195"/>
                    </a:lnTo>
                    <a:lnTo>
                      <a:pt x="644" y="488204"/>
                    </a:lnTo>
                    <a:lnTo>
                      <a:pt x="770" y="489179"/>
                    </a:lnTo>
                    <a:lnTo>
                      <a:pt x="910" y="490155"/>
                    </a:lnTo>
                    <a:lnTo>
                      <a:pt x="1058" y="491063"/>
                    </a:lnTo>
                    <a:lnTo>
                      <a:pt x="1220" y="491972"/>
                    </a:lnTo>
                    <a:lnTo>
                      <a:pt x="1390" y="492813"/>
                    </a:lnTo>
                    <a:lnTo>
                      <a:pt x="1568" y="493620"/>
                    </a:lnTo>
                    <a:lnTo>
                      <a:pt x="1752" y="494394"/>
                    </a:lnTo>
                    <a:lnTo>
                      <a:pt x="1945" y="495134"/>
                    </a:lnTo>
                    <a:lnTo>
                      <a:pt x="2152" y="495840"/>
                    </a:lnTo>
                    <a:lnTo>
                      <a:pt x="2359" y="496513"/>
                    </a:lnTo>
                    <a:lnTo>
                      <a:pt x="2580" y="497119"/>
                    </a:lnTo>
                    <a:lnTo>
                      <a:pt x="2802" y="497691"/>
                    </a:lnTo>
                    <a:lnTo>
                      <a:pt x="3038" y="498195"/>
                    </a:lnTo>
                    <a:lnTo>
                      <a:pt x="3275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6" y="499777"/>
                    </a:lnTo>
                    <a:lnTo>
                      <a:pt x="4295" y="500046"/>
                    </a:lnTo>
                    <a:lnTo>
                      <a:pt x="4568" y="500248"/>
                    </a:lnTo>
                    <a:lnTo>
                      <a:pt x="4842" y="500382"/>
                    </a:lnTo>
                    <a:lnTo>
                      <a:pt x="5115" y="500483"/>
                    </a:lnTo>
                    <a:lnTo>
                      <a:pt x="5396" y="500517"/>
                    </a:lnTo>
                    <a:lnTo>
                      <a:pt x="5677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1" y="499777"/>
                    </a:lnTo>
                    <a:lnTo>
                      <a:pt x="7000" y="499474"/>
                    </a:lnTo>
                    <a:lnTo>
                      <a:pt x="7251" y="499104"/>
                    </a:lnTo>
                    <a:lnTo>
                      <a:pt x="7495" y="498666"/>
                    </a:lnTo>
                    <a:lnTo>
                      <a:pt x="7731" y="498195"/>
                    </a:lnTo>
                    <a:lnTo>
                      <a:pt x="7968" y="497691"/>
                    </a:lnTo>
                    <a:lnTo>
                      <a:pt x="8190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5" y="495134"/>
                    </a:lnTo>
                    <a:lnTo>
                      <a:pt x="9025" y="494394"/>
                    </a:lnTo>
                    <a:lnTo>
                      <a:pt x="9209" y="493620"/>
                    </a:lnTo>
                    <a:lnTo>
                      <a:pt x="9387" y="492813"/>
                    </a:lnTo>
                    <a:lnTo>
                      <a:pt x="9557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8" y="489179"/>
                    </a:lnTo>
                    <a:lnTo>
                      <a:pt x="10141" y="488204"/>
                    </a:lnTo>
                    <a:lnTo>
                      <a:pt x="10259" y="487195"/>
                    </a:lnTo>
                    <a:lnTo>
                      <a:pt x="10370" y="486152"/>
                    </a:lnTo>
                    <a:lnTo>
                      <a:pt x="10466" y="485075"/>
                    </a:lnTo>
                    <a:lnTo>
                      <a:pt x="10554" y="483965"/>
                    </a:lnTo>
                    <a:lnTo>
                      <a:pt x="10621" y="482855"/>
                    </a:lnTo>
                    <a:lnTo>
                      <a:pt x="10687" y="481711"/>
                    </a:lnTo>
                    <a:lnTo>
                      <a:pt x="10732" y="480534"/>
                    </a:lnTo>
                    <a:lnTo>
                      <a:pt x="10769" y="479356"/>
                    </a:lnTo>
                    <a:lnTo>
                      <a:pt x="10791" y="478179"/>
                    </a:lnTo>
                    <a:lnTo>
                      <a:pt x="10798" y="476934"/>
                    </a:lnTo>
                    <a:lnTo>
                      <a:pt x="10791" y="475757"/>
                    </a:lnTo>
                    <a:lnTo>
                      <a:pt x="10769" y="474579"/>
                    </a:lnTo>
                    <a:lnTo>
                      <a:pt x="10732" y="473402"/>
                    </a:lnTo>
                    <a:lnTo>
                      <a:pt x="10687" y="472258"/>
                    </a:lnTo>
                    <a:lnTo>
                      <a:pt x="10621" y="471148"/>
                    </a:lnTo>
                    <a:lnTo>
                      <a:pt x="10554" y="470038"/>
                    </a:lnTo>
                    <a:lnTo>
                      <a:pt x="10466" y="468961"/>
                    </a:lnTo>
                    <a:lnTo>
                      <a:pt x="10370" y="467918"/>
                    </a:lnTo>
                    <a:lnTo>
                      <a:pt x="10259" y="466875"/>
                    </a:lnTo>
                    <a:lnTo>
                      <a:pt x="10141" y="465900"/>
                    </a:lnTo>
                    <a:lnTo>
                      <a:pt x="10008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7" y="462199"/>
                    </a:lnTo>
                    <a:lnTo>
                      <a:pt x="9387" y="461358"/>
                    </a:lnTo>
                    <a:lnTo>
                      <a:pt x="9209" y="460551"/>
                    </a:lnTo>
                    <a:lnTo>
                      <a:pt x="9025" y="459811"/>
                    </a:lnTo>
                    <a:lnTo>
                      <a:pt x="8825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90" y="457153"/>
                    </a:lnTo>
                    <a:lnTo>
                      <a:pt x="7968" y="456615"/>
                    </a:lnTo>
                    <a:lnTo>
                      <a:pt x="7731" y="456110"/>
                    </a:lnTo>
                    <a:lnTo>
                      <a:pt x="7495" y="455639"/>
                    </a:lnTo>
                    <a:lnTo>
                      <a:pt x="7251" y="455235"/>
                    </a:lnTo>
                    <a:lnTo>
                      <a:pt x="7000" y="454865"/>
                    </a:lnTo>
                    <a:lnTo>
                      <a:pt x="6741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7" y="453856"/>
                    </a:lnTo>
                    <a:lnTo>
                      <a:pt x="5396" y="453822"/>
                    </a:lnTo>
                    <a:close/>
                    <a:moveTo>
                      <a:pt x="5115" y="567059"/>
                    </a:moveTo>
                    <a:lnTo>
                      <a:pt x="4842" y="567160"/>
                    </a:lnTo>
                    <a:lnTo>
                      <a:pt x="4568" y="567328"/>
                    </a:lnTo>
                    <a:lnTo>
                      <a:pt x="4295" y="567530"/>
                    </a:lnTo>
                    <a:lnTo>
                      <a:pt x="4036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5" y="568876"/>
                    </a:lnTo>
                    <a:lnTo>
                      <a:pt x="3038" y="569347"/>
                    </a:lnTo>
                    <a:lnTo>
                      <a:pt x="2802" y="569885"/>
                    </a:lnTo>
                    <a:lnTo>
                      <a:pt x="2580" y="570423"/>
                    </a:lnTo>
                    <a:lnTo>
                      <a:pt x="2359" y="571029"/>
                    </a:lnTo>
                    <a:lnTo>
                      <a:pt x="2152" y="571702"/>
                    </a:lnTo>
                    <a:lnTo>
                      <a:pt x="1945" y="572408"/>
                    </a:lnTo>
                    <a:lnTo>
                      <a:pt x="1752" y="573115"/>
                    </a:lnTo>
                    <a:lnTo>
                      <a:pt x="1568" y="573889"/>
                    </a:lnTo>
                    <a:lnTo>
                      <a:pt x="1390" y="574730"/>
                    </a:lnTo>
                    <a:lnTo>
                      <a:pt x="1220" y="575571"/>
                    </a:lnTo>
                    <a:lnTo>
                      <a:pt x="1058" y="576445"/>
                    </a:lnTo>
                    <a:lnTo>
                      <a:pt x="910" y="577354"/>
                    </a:lnTo>
                    <a:lnTo>
                      <a:pt x="770" y="578296"/>
                    </a:lnTo>
                    <a:lnTo>
                      <a:pt x="644" y="579271"/>
                    </a:lnTo>
                    <a:lnTo>
                      <a:pt x="526" y="580280"/>
                    </a:lnTo>
                    <a:lnTo>
                      <a:pt x="415" y="581323"/>
                    </a:lnTo>
                    <a:lnTo>
                      <a:pt x="326" y="582400"/>
                    </a:lnTo>
                    <a:lnTo>
                      <a:pt x="237" y="583476"/>
                    </a:lnTo>
                    <a:lnTo>
                      <a:pt x="171" y="584586"/>
                    </a:lnTo>
                    <a:lnTo>
                      <a:pt x="112" y="585697"/>
                    </a:lnTo>
                    <a:lnTo>
                      <a:pt x="60" y="586840"/>
                    </a:lnTo>
                    <a:lnTo>
                      <a:pt x="31" y="588018"/>
                    </a:lnTo>
                    <a:lnTo>
                      <a:pt x="8" y="589195"/>
                    </a:lnTo>
                    <a:lnTo>
                      <a:pt x="1" y="590373"/>
                    </a:lnTo>
                    <a:lnTo>
                      <a:pt x="8" y="591618"/>
                    </a:lnTo>
                    <a:lnTo>
                      <a:pt x="31" y="592795"/>
                    </a:lnTo>
                    <a:lnTo>
                      <a:pt x="60" y="593972"/>
                    </a:lnTo>
                    <a:lnTo>
                      <a:pt x="112" y="595150"/>
                    </a:lnTo>
                    <a:lnTo>
                      <a:pt x="171" y="596294"/>
                    </a:lnTo>
                    <a:lnTo>
                      <a:pt x="237" y="597404"/>
                    </a:lnTo>
                    <a:lnTo>
                      <a:pt x="326" y="598480"/>
                    </a:lnTo>
                    <a:lnTo>
                      <a:pt x="415" y="599557"/>
                    </a:lnTo>
                    <a:lnTo>
                      <a:pt x="526" y="600600"/>
                    </a:lnTo>
                    <a:lnTo>
                      <a:pt x="644" y="601609"/>
                    </a:lnTo>
                    <a:lnTo>
                      <a:pt x="770" y="602585"/>
                    </a:lnTo>
                    <a:lnTo>
                      <a:pt x="910" y="603527"/>
                    </a:lnTo>
                    <a:lnTo>
                      <a:pt x="1058" y="604435"/>
                    </a:lnTo>
                    <a:lnTo>
                      <a:pt x="1220" y="605310"/>
                    </a:lnTo>
                    <a:lnTo>
                      <a:pt x="1390" y="606151"/>
                    </a:lnTo>
                    <a:lnTo>
                      <a:pt x="1568" y="606958"/>
                    </a:lnTo>
                    <a:lnTo>
                      <a:pt x="1752" y="607732"/>
                    </a:lnTo>
                    <a:lnTo>
                      <a:pt x="1945" y="608472"/>
                    </a:lnTo>
                    <a:lnTo>
                      <a:pt x="2152" y="609145"/>
                    </a:lnTo>
                    <a:lnTo>
                      <a:pt x="2359" y="609784"/>
                    </a:lnTo>
                    <a:lnTo>
                      <a:pt x="2580" y="610389"/>
                    </a:lnTo>
                    <a:lnTo>
                      <a:pt x="2802" y="610961"/>
                    </a:lnTo>
                    <a:lnTo>
                      <a:pt x="3038" y="611466"/>
                    </a:lnTo>
                    <a:lnTo>
                      <a:pt x="3275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6" y="613013"/>
                    </a:lnTo>
                    <a:lnTo>
                      <a:pt x="4295" y="613249"/>
                    </a:lnTo>
                    <a:lnTo>
                      <a:pt x="4568" y="613451"/>
                    </a:lnTo>
                    <a:lnTo>
                      <a:pt x="4842" y="613619"/>
                    </a:lnTo>
                    <a:lnTo>
                      <a:pt x="5115" y="613686"/>
                    </a:lnTo>
                    <a:lnTo>
                      <a:pt x="5396" y="613720"/>
                    </a:lnTo>
                    <a:lnTo>
                      <a:pt x="5677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1" y="613013"/>
                    </a:lnTo>
                    <a:lnTo>
                      <a:pt x="7000" y="612711"/>
                    </a:lnTo>
                    <a:lnTo>
                      <a:pt x="7251" y="612341"/>
                    </a:lnTo>
                    <a:lnTo>
                      <a:pt x="7495" y="611937"/>
                    </a:lnTo>
                    <a:lnTo>
                      <a:pt x="7731" y="611466"/>
                    </a:lnTo>
                    <a:lnTo>
                      <a:pt x="7968" y="610961"/>
                    </a:lnTo>
                    <a:lnTo>
                      <a:pt x="8190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5" y="608472"/>
                    </a:lnTo>
                    <a:lnTo>
                      <a:pt x="9025" y="607732"/>
                    </a:lnTo>
                    <a:lnTo>
                      <a:pt x="9209" y="606958"/>
                    </a:lnTo>
                    <a:lnTo>
                      <a:pt x="9387" y="606151"/>
                    </a:lnTo>
                    <a:lnTo>
                      <a:pt x="9557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8" y="602585"/>
                    </a:lnTo>
                    <a:lnTo>
                      <a:pt x="10141" y="601609"/>
                    </a:lnTo>
                    <a:lnTo>
                      <a:pt x="10259" y="600600"/>
                    </a:lnTo>
                    <a:lnTo>
                      <a:pt x="10370" y="599557"/>
                    </a:lnTo>
                    <a:lnTo>
                      <a:pt x="10466" y="598480"/>
                    </a:lnTo>
                    <a:lnTo>
                      <a:pt x="10554" y="597404"/>
                    </a:lnTo>
                    <a:lnTo>
                      <a:pt x="10621" y="596294"/>
                    </a:lnTo>
                    <a:lnTo>
                      <a:pt x="10687" y="595150"/>
                    </a:lnTo>
                    <a:lnTo>
                      <a:pt x="10732" y="593972"/>
                    </a:lnTo>
                    <a:lnTo>
                      <a:pt x="10769" y="592795"/>
                    </a:lnTo>
                    <a:lnTo>
                      <a:pt x="10791" y="591618"/>
                    </a:lnTo>
                    <a:lnTo>
                      <a:pt x="10798" y="590373"/>
                    </a:lnTo>
                    <a:lnTo>
                      <a:pt x="10791" y="589195"/>
                    </a:lnTo>
                    <a:lnTo>
                      <a:pt x="10769" y="588018"/>
                    </a:lnTo>
                    <a:lnTo>
                      <a:pt x="10732" y="586840"/>
                    </a:lnTo>
                    <a:lnTo>
                      <a:pt x="10687" y="585697"/>
                    </a:lnTo>
                    <a:lnTo>
                      <a:pt x="10621" y="584586"/>
                    </a:lnTo>
                    <a:lnTo>
                      <a:pt x="10554" y="583476"/>
                    </a:lnTo>
                    <a:lnTo>
                      <a:pt x="10466" y="582400"/>
                    </a:lnTo>
                    <a:lnTo>
                      <a:pt x="10370" y="581323"/>
                    </a:lnTo>
                    <a:lnTo>
                      <a:pt x="10259" y="580280"/>
                    </a:lnTo>
                    <a:lnTo>
                      <a:pt x="10141" y="579271"/>
                    </a:lnTo>
                    <a:lnTo>
                      <a:pt x="10008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7" y="575571"/>
                    </a:lnTo>
                    <a:lnTo>
                      <a:pt x="9387" y="574730"/>
                    </a:lnTo>
                    <a:lnTo>
                      <a:pt x="9209" y="573889"/>
                    </a:lnTo>
                    <a:lnTo>
                      <a:pt x="9025" y="573115"/>
                    </a:lnTo>
                    <a:lnTo>
                      <a:pt x="8825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90" y="570423"/>
                    </a:lnTo>
                    <a:lnTo>
                      <a:pt x="7968" y="569885"/>
                    </a:lnTo>
                    <a:lnTo>
                      <a:pt x="7731" y="569347"/>
                    </a:lnTo>
                    <a:lnTo>
                      <a:pt x="7495" y="568876"/>
                    </a:lnTo>
                    <a:lnTo>
                      <a:pt x="7251" y="568472"/>
                    </a:lnTo>
                    <a:lnTo>
                      <a:pt x="7000" y="568102"/>
                    </a:lnTo>
                    <a:lnTo>
                      <a:pt x="6741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7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5;p3"/>
              <p:cNvSpPr/>
              <p:nvPr/>
            </p:nvSpPr>
            <p:spPr>
              <a:xfrm>
                <a:off x="11651245" y="3272898"/>
                <a:ext cx="55601" cy="876085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613720" extrusionOk="0">
                    <a:moveTo>
                      <a:pt x="5395" y="0"/>
                    </a:moveTo>
                    <a:lnTo>
                      <a:pt x="5114" y="34"/>
                    </a:lnTo>
                    <a:lnTo>
                      <a:pt x="4841" y="135"/>
                    </a:lnTo>
                    <a:lnTo>
                      <a:pt x="4568" y="269"/>
                    </a:lnTo>
                    <a:lnTo>
                      <a:pt x="4294" y="471"/>
                    </a:lnTo>
                    <a:lnTo>
                      <a:pt x="4035" y="740"/>
                    </a:lnTo>
                    <a:lnTo>
                      <a:pt x="3777" y="1043"/>
                    </a:lnTo>
                    <a:lnTo>
                      <a:pt x="3526" y="1413"/>
                    </a:lnTo>
                    <a:lnTo>
                      <a:pt x="3274" y="1850"/>
                    </a:lnTo>
                    <a:lnTo>
                      <a:pt x="3038" y="2321"/>
                    </a:lnTo>
                    <a:lnTo>
                      <a:pt x="2801" y="2826"/>
                    </a:lnTo>
                    <a:lnTo>
                      <a:pt x="2580" y="3398"/>
                    </a:lnTo>
                    <a:lnTo>
                      <a:pt x="2358" y="4003"/>
                    </a:lnTo>
                    <a:lnTo>
                      <a:pt x="2151" y="4643"/>
                    </a:lnTo>
                    <a:lnTo>
                      <a:pt x="1944" y="5349"/>
                    </a:lnTo>
                    <a:lnTo>
                      <a:pt x="1752" y="6089"/>
                    </a:lnTo>
                    <a:lnTo>
                      <a:pt x="1560" y="6863"/>
                    </a:lnTo>
                    <a:lnTo>
                      <a:pt x="1382" y="7670"/>
                    </a:lnTo>
                    <a:lnTo>
                      <a:pt x="1220" y="8511"/>
                    </a:lnTo>
                    <a:lnTo>
                      <a:pt x="1057" y="9420"/>
                    </a:lnTo>
                    <a:lnTo>
                      <a:pt x="909" y="10328"/>
                    </a:lnTo>
                    <a:lnTo>
                      <a:pt x="769" y="11270"/>
                    </a:lnTo>
                    <a:lnTo>
                      <a:pt x="643" y="12245"/>
                    </a:lnTo>
                    <a:lnTo>
                      <a:pt x="525" y="13255"/>
                    </a:lnTo>
                    <a:lnTo>
                      <a:pt x="414" y="14298"/>
                    </a:lnTo>
                    <a:lnTo>
                      <a:pt x="318" y="15340"/>
                    </a:lnTo>
                    <a:lnTo>
                      <a:pt x="237" y="16417"/>
                    </a:lnTo>
                    <a:lnTo>
                      <a:pt x="163" y="17527"/>
                    </a:lnTo>
                    <a:lnTo>
                      <a:pt x="104" y="18671"/>
                    </a:lnTo>
                    <a:lnTo>
                      <a:pt x="59" y="19815"/>
                    </a:lnTo>
                    <a:lnTo>
                      <a:pt x="30" y="20959"/>
                    </a:lnTo>
                    <a:lnTo>
                      <a:pt x="8" y="22136"/>
                    </a:lnTo>
                    <a:lnTo>
                      <a:pt x="0" y="23347"/>
                    </a:lnTo>
                    <a:lnTo>
                      <a:pt x="8" y="24558"/>
                    </a:lnTo>
                    <a:lnTo>
                      <a:pt x="30" y="25736"/>
                    </a:lnTo>
                    <a:lnTo>
                      <a:pt x="59" y="26879"/>
                    </a:lnTo>
                    <a:lnTo>
                      <a:pt x="104" y="28023"/>
                    </a:lnTo>
                    <a:lnTo>
                      <a:pt x="163" y="29167"/>
                    </a:lnTo>
                    <a:lnTo>
                      <a:pt x="237" y="30277"/>
                    </a:lnTo>
                    <a:lnTo>
                      <a:pt x="318" y="31354"/>
                    </a:lnTo>
                    <a:lnTo>
                      <a:pt x="414" y="32397"/>
                    </a:lnTo>
                    <a:lnTo>
                      <a:pt x="525" y="33440"/>
                    </a:lnTo>
                    <a:lnTo>
                      <a:pt x="643" y="34449"/>
                    </a:lnTo>
                    <a:lnTo>
                      <a:pt x="769" y="35424"/>
                    </a:lnTo>
                    <a:lnTo>
                      <a:pt x="909" y="36366"/>
                    </a:lnTo>
                    <a:lnTo>
                      <a:pt x="1057" y="37275"/>
                    </a:lnTo>
                    <a:lnTo>
                      <a:pt x="1220" y="38183"/>
                    </a:lnTo>
                    <a:lnTo>
                      <a:pt x="1382" y="39024"/>
                    </a:lnTo>
                    <a:lnTo>
                      <a:pt x="1560" y="39831"/>
                    </a:lnTo>
                    <a:lnTo>
                      <a:pt x="1752" y="40605"/>
                    </a:lnTo>
                    <a:lnTo>
                      <a:pt x="1944" y="41345"/>
                    </a:lnTo>
                    <a:lnTo>
                      <a:pt x="2151" y="42052"/>
                    </a:lnTo>
                    <a:lnTo>
                      <a:pt x="2358" y="42691"/>
                    </a:lnTo>
                    <a:lnTo>
                      <a:pt x="2580" y="43296"/>
                    </a:lnTo>
                    <a:lnTo>
                      <a:pt x="2801" y="43868"/>
                    </a:lnTo>
                    <a:lnTo>
                      <a:pt x="3038" y="44373"/>
                    </a:lnTo>
                    <a:lnTo>
                      <a:pt x="3274" y="44844"/>
                    </a:lnTo>
                    <a:lnTo>
                      <a:pt x="3526" y="45281"/>
                    </a:lnTo>
                    <a:lnTo>
                      <a:pt x="3777" y="45651"/>
                    </a:lnTo>
                    <a:lnTo>
                      <a:pt x="4035" y="45954"/>
                    </a:lnTo>
                    <a:lnTo>
                      <a:pt x="4294" y="46223"/>
                    </a:lnTo>
                    <a:lnTo>
                      <a:pt x="4568" y="46425"/>
                    </a:lnTo>
                    <a:lnTo>
                      <a:pt x="4841" y="46560"/>
                    </a:lnTo>
                    <a:lnTo>
                      <a:pt x="5114" y="46661"/>
                    </a:lnTo>
                    <a:lnTo>
                      <a:pt x="5395" y="46694"/>
                    </a:lnTo>
                    <a:lnTo>
                      <a:pt x="5676" y="46661"/>
                    </a:lnTo>
                    <a:lnTo>
                      <a:pt x="5950" y="46560"/>
                    </a:lnTo>
                    <a:lnTo>
                      <a:pt x="6216" y="46425"/>
                    </a:lnTo>
                    <a:lnTo>
                      <a:pt x="6482" y="46223"/>
                    </a:lnTo>
                    <a:lnTo>
                      <a:pt x="6740" y="45954"/>
                    </a:lnTo>
                    <a:lnTo>
                      <a:pt x="6999" y="45651"/>
                    </a:lnTo>
                    <a:lnTo>
                      <a:pt x="7250" y="45281"/>
                    </a:lnTo>
                    <a:lnTo>
                      <a:pt x="7494" y="44844"/>
                    </a:lnTo>
                    <a:lnTo>
                      <a:pt x="7731" y="44373"/>
                    </a:lnTo>
                    <a:lnTo>
                      <a:pt x="7960" y="43868"/>
                    </a:lnTo>
                    <a:lnTo>
                      <a:pt x="8189" y="43296"/>
                    </a:lnTo>
                    <a:lnTo>
                      <a:pt x="8411" y="42691"/>
                    </a:lnTo>
                    <a:lnTo>
                      <a:pt x="8618" y="42052"/>
                    </a:lnTo>
                    <a:lnTo>
                      <a:pt x="8824" y="41345"/>
                    </a:lnTo>
                    <a:lnTo>
                      <a:pt x="9017" y="40605"/>
                    </a:lnTo>
                    <a:lnTo>
                      <a:pt x="9209" y="39831"/>
                    </a:lnTo>
                    <a:lnTo>
                      <a:pt x="9386" y="39024"/>
                    </a:lnTo>
                    <a:lnTo>
                      <a:pt x="9556" y="38183"/>
                    </a:lnTo>
                    <a:lnTo>
                      <a:pt x="9719" y="37275"/>
                    </a:lnTo>
                    <a:lnTo>
                      <a:pt x="9867" y="36366"/>
                    </a:lnTo>
                    <a:lnTo>
                      <a:pt x="10007" y="35424"/>
                    </a:lnTo>
                    <a:lnTo>
                      <a:pt x="10140" y="34449"/>
                    </a:lnTo>
                    <a:lnTo>
                      <a:pt x="10258" y="33440"/>
                    </a:lnTo>
                    <a:lnTo>
                      <a:pt x="10369" y="32397"/>
                    </a:lnTo>
                    <a:lnTo>
                      <a:pt x="10465" y="31354"/>
                    </a:lnTo>
                    <a:lnTo>
                      <a:pt x="10546" y="30277"/>
                    </a:lnTo>
                    <a:lnTo>
                      <a:pt x="10620" y="29167"/>
                    </a:lnTo>
                    <a:lnTo>
                      <a:pt x="10687" y="28023"/>
                    </a:lnTo>
                    <a:lnTo>
                      <a:pt x="10731" y="26879"/>
                    </a:lnTo>
                    <a:lnTo>
                      <a:pt x="10768" y="25736"/>
                    </a:lnTo>
                    <a:lnTo>
                      <a:pt x="10790" y="24558"/>
                    </a:lnTo>
                    <a:lnTo>
                      <a:pt x="10790" y="23347"/>
                    </a:lnTo>
                    <a:lnTo>
                      <a:pt x="10790" y="22136"/>
                    </a:lnTo>
                    <a:lnTo>
                      <a:pt x="10768" y="20959"/>
                    </a:lnTo>
                    <a:lnTo>
                      <a:pt x="10731" y="19815"/>
                    </a:lnTo>
                    <a:lnTo>
                      <a:pt x="10687" y="18671"/>
                    </a:lnTo>
                    <a:lnTo>
                      <a:pt x="10620" y="17527"/>
                    </a:lnTo>
                    <a:lnTo>
                      <a:pt x="10546" y="16417"/>
                    </a:lnTo>
                    <a:lnTo>
                      <a:pt x="10465" y="15340"/>
                    </a:lnTo>
                    <a:lnTo>
                      <a:pt x="10369" y="14298"/>
                    </a:lnTo>
                    <a:lnTo>
                      <a:pt x="10258" y="13255"/>
                    </a:lnTo>
                    <a:lnTo>
                      <a:pt x="10140" y="12245"/>
                    </a:lnTo>
                    <a:lnTo>
                      <a:pt x="10007" y="11270"/>
                    </a:lnTo>
                    <a:lnTo>
                      <a:pt x="9867" y="10328"/>
                    </a:lnTo>
                    <a:lnTo>
                      <a:pt x="9719" y="9420"/>
                    </a:lnTo>
                    <a:lnTo>
                      <a:pt x="9556" y="8511"/>
                    </a:lnTo>
                    <a:lnTo>
                      <a:pt x="9386" y="7670"/>
                    </a:lnTo>
                    <a:lnTo>
                      <a:pt x="9209" y="6863"/>
                    </a:lnTo>
                    <a:lnTo>
                      <a:pt x="9017" y="6089"/>
                    </a:lnTo>
                    <a:lnTo>
                      <a:pt x="8824" y="5349"/>
                    </a:lnTo>
                    <a:lnTo>
                      <a:pt x="8618" y="4643"/>
                    </a:lnTo>
                    <a:lnTo>
                      <a:pt x="8411" y="4003"/>
                    </a:lnTo>
                    <a:lnTo>
                      <a:pt x="8189" y="3398"/>
                    </a:lnTo>
                    <a:lnTo>
                      <a:pt x="7960" y="2826"/>
                    </a:lnTo>
                    <a:lnTo>
                      <a:pt x="7731" y="2321"/>
                    </a:lnTo>
                    <a:lnTo>
                      <a:pt x="7494" y="1850"/>
                    </a:lnTo>
                    <a:lnTo>
                      <a:pt x="7250" y="1413"/>
                    </a:lnTo>
                    <a:lnTo>
                      <a:pt x="6999" y="1043"/>
                    </a:lnTo>
                    <a:lnTo>
                      <a:pt x="6740" y="740"/>
                    </a:lnTo>
                    <a:lnTo>
                      <a:pt x="6482" y="471"/>
                    </a:lnTo>
                    <a:lnTo>
                      <a:pt x="6216" y="269"/>
                    </a:lnTo>
                    <a:lnTo>
                      <a:pt x="5950" y="135"/>
                    </a:lnTo>
                    <a:lnTo>
                      <a:pt x="5676" y="34"/>
                    </a:lnTo>
                    <a:lnTo>
                      <a:pt x="5395" y="0"/>
                    </a:lnTo>
                    <a:close/>
                    <a:moveTo>
                      <a:pt x="5395" y="113472"/>
                    </a:moveTo>
                    <a:lnTo>
                      <a:pt x="5114" y="113506"/>
                    </a:lnTo>
                    <a:lnTo>
                      <a:pt x="4841" y="113573"/>
                    </a:lnTo>
                    <a:lnTo>
                      <a:pt x="4568" y="113742"/>
                    </a:lnTo>
                    <a:lnTo>
                      <a:pt x="4294" y="113943"/>
                    </a:lnTo>
                    <a:lnTo>
                      <a:pt x="4035" y="114213"/>
                    </a:lnTo>
                    <a:lnTo>
                      <a:pt x="3777" y="114515"/>
                    </a:lnTo>
                    <a:lnTo>
                      <a:pt x="3526" y="114885"/>
                    </a:lnTo>
                    <a:lnTo>
                      <a:pt x="3274" y="115323"/>
                    </a:lnTo>
                    <a:lnTo>
                      <a:pt x="3038" y="115794"/>
                    </a:lnTo>
                    <a:lnTo>
                      <a:pt x="2801" y="116298"/>
                    </a:lnTo>
                    <a:lnTo>
                      <a:pt x="2580" y="116870"/>
                    </a:lnTo>
                    <a:lnTo>
                      <a:pt x="2358" y="117476"/>
                    </a:lnTo>
                    <a:lnTo>
                      <a:pt x="2151" y="118115"/>
                    </a:lnTo>
                    <a:lnTo>
                      <a:pt x="1944" y="118821"/>
                    </a:lnTo>
                    <a:lnTo>
                      <a:pt x="1752" y="119562"/>
                    </a:lnTo>
                    <a:lnTo>
                      <a:pt x="1560" y="120335"/>
                    </a:lnTo>
                    <a:lnTo>
                      <a:pt x="1382" y="121143"/>
                    </a:lnTo>
                    <a:lnTo>
                      <a:pt x="1220" y="121984"/>
                    </a:lnTo>
                    <a:lnTo>
                      <a:pt x="1057" y="122858"/>
                    </a:lnTo>
                    <a:lnTo>
                      <a:pt x="909" y="123800"/>
                    </a:lnTo>
                    <a:lnTo>
                      <a:pt x="769" y="124742"/>
                    </a:lnTo>
                    <a:lnTo>
                      <a:pt x="643" y="125718"/>
                    </a:lnTo>
                    <a:lnTo>
                      <a:pt x="525" y="126727"/>
                    </a:lnTo>
                    <a:lnTo>
                      <a:pt x="414" y="127736"/>
                    </a:lnTo>
                    <a:lnTo>
                      <a:pt x="318" y="128813"/>
                    </a:lnTo>
                    <a:lnTo>
                      <a:pt x="237" y="129889"/>
                    </a:lnTo>
                    <a:lnTo>
                      <a:pt x="163" y="131000"/>
                    </a:lnTo>
                    <a:lnTo>
                      <a:pt x="104" y="132110"/>
                    </a:lnTo>
                    <a:lnTo>
                      <a:pt x="59" y="133254"/>
                    </a:lnTo>
                    <a:lnTo>
                      <a:pt x="30" y="134431"/>
                    </a:lnTo>
                    <a:lnTo>
                      <a:pt x="8" y="135608"/>
                    </a:lnTo>
                    <a:lnTo>
                      <a:pt x="0" y="136820"/>
                    </a:lnTo>
                    <a:lnTo>
                      <a:pt x="8" y="137997"/>
                    </a:lnTo>
                    <a:lnTo>
                      <a:pt x="30" y="139174"/>
                    </a:lnTo>
                    <a:lnTo>
                      <a:pt x="59" y="140352"/>
                    </a:lnTo>
                    <a:lnTo>
                      <a:pt x="104" y="141496"/>
                    </a:lnTo>
                    <a:lnTo>
                      <a:pt x="163" y="142640"/>
                    </a:lnTo>
                    <a:lnTo>
                      <a:pt x="237" y="143716"/>
                    </a:lnTo>
                    <a:lnTo>
                      <a:pt x="318" y="144826"/>
                    </a:lnTo>
                    <a:lnTo>
                      <a:pt x="414" y="145869"/>
                    </a:lnTo>
                    <a:lnTo>
                      <a:pt x="525" y="146912"/>
                    </a:lnTo>
                    <a:lnTo>
                      <a:pt x="643" y="147921"/>
                    </a:lnTo>
                    <a:lnTo>
                      <a:pt x="769" y="148897"/>
                    </a:lnTo>
                    <a:lnTo>
                      <a:pt x="909" y="149839"/>
                    </a:lnTo>
                    <a:lnTo>
                      <a:pt x="1057" y="150747"/>
                    </a:lnTo>
                    <a:lnTo>
                      <a:pt x="1220" y="151622"/>
                    </a:lnTo>
                    <a:lnTo>
                      <a:pt x="1382" y="152496"/>
                    </a:lnTo>
                    <a:lnTo>
                      <a:pt x="1560" y="153304"/>
                    </a:lnTo>
                    <a:lnTo>
                      <a:pt x="1752" y="154078"/>
                    </a:lnTo>
                    <a:lnTo>
                      <a:pt x="1944" y="154818"/>
                    </a:lnTo>
                    <a:lnTo>
                      <a:pt x="2151" y="155491"/>
                    </a:lnTo>
                    <a:lnTo>
                      <a:pt x="2358" y="156163"/>
                    </a:lnTo>
                    <a:lnTo>
                      <a:pt x="2580" y="156769"/>
                    </a:lnTo>
                    <a:lnTo>
                      <a:pt x="2801" y="157341"/>
                    </a:lnTo>
                    <a:lnTo>
                      <a:pt x="3038" y="157845"/>
                    </a:lnTo>
                    <a:lnTo>
                      <a:pt x="3274" y="158316"/>
                    </a:lnTo>
                    <a:lnTo>
                      <a:pt x="3526" y="158720"/>
                    </a:lnTo>
                    <a:lnTo>
                      <a:pt x="3777" y="159090"/>
                    </a:lnTo>
                    <a:lnTo>
                      <a:pt x="4035" y="159427"/>
                    </a:lnTo>
                    <a:lnTo>
                      <a:pt x="4294" y="159696"/>
                    </a:lnTo>
                    <a:lnTo>
                      <a:pt x="4568" y="159898"/>
                    </a:lnTo>
                    <a:lnTo>
                      <a:pt x="4841" y="160032"/>
                    </a:lnTo>
                    <a:lnTo>
                      <a:pt x="5114" y="160133"/>
                    </a:lnTo>
                    <a:lnTo>
                      <a:pt x="5395" y="160167"/>
                    </a:lnTo>
                    <a:lnTo>
                      <a:pt x="5676" y="160133"/>
                    </a:lnTo>
                    <a:lnTo>
                      <a:pt x="5950" y="160032"/>
                    </a:lnTo>
                    <a:lnTo>
                      <a:pt x="6216" y="159898"/>
                    </a:lnTo>
                    <a:lnTo>
                      <a:pt x="6482" y="159696"/>
                    </a:lnTo>
                    <a:lnTo>
                      <a:pt x="6740" y="159427"/>
                    </a:lnTo>
                    <a:lnTo>
                      <a:pt x="6999" y="159090"/>
                    </a:lnTo>
                    <a:lnTo>
                      <a:pt x="7250" y="158720"/>
                    </a:lnTo>
                    <a:lnTo>
                      <a:pt x="7494" y="158316"/>
                    </a:lnTo>
                    <a:lnTo>
                      <a:pt x="7731" y="157845"/>
                    </a:lnTo>
                    <a:lnTo>
                      <a:pt x="7960" y="157341"/>
                    </a:lnTo>
                    <a:lnTo>
                      <a:pt x="8189" y="156769"/>
                    </a:lnTo>
                    <a:lnTo>
                      <a:pt x="8411" y="156163"/>
                    </a:lnTo>
                    <a:lnTo>
                      <a:pt x="8618" y="155491"/>
                    </a:lnTo>
                    <a:lnTo>
                      <a:pt x="8824" y="154818"/>
                    </a:lnTo>
                    <a:lnTo>
                      <a:pt x="9017" y="154078"/>
                    </a:lnTo>
                    <a:lnTo>
                      <a:pt x="9209" y="153304"/>
                    </a:lnTo>
                    <a:lnTo>
                      <a:pt x="9386" y="152496"/>
                    </a:lnTo>
                    <a:lnTo>
                      <a:pt x="9556" y="151622"/>
                    </a:lnTo>
                    <a:lnTo>
                      <a:pt x="9719" y="150747"/>
                    </a:lnTo>
                    <a:lnTo>
                      <a:pt x="9867" y="149839"/>
                    </a:lnTo>
                    <a:lnTo>
                      <a:pt x="10007" y="148897"/>
                    </a:lnTo>
                    <a:lnTo>
                      <a:pt x="10140" y="147921"/>
                    </a:lnTo>
                    <a:lnTo>
                      <a:pt x="10258" y="146912"/>
                    </a:lnTo>
                    <a:lnTo>
                      <a:pt x="10369" y="145869"/>
                    </a:lnTo>
                    <a:lnTo>
                      <a:pt x="10465" y="144826"/>
                    </a:lnTo>
                    <a:lnTo>
                      <a:pt x="10546" y="143716"/>
                    </a:lnTo>
                    <a:lnTo>
                      <a:pt x="10620" y="142640"/>
                    </a:lnTo>
                    <a:lnTo>
                      <a:pt x="10687" y="141496"/>
                    </a:lnTo>
                    <a:lnTo>
                      <a:pt x="10731" y="140352"/>
                    </a:lnTo>
                    <a:lnTo>
                      <a:pt x="10768" y="139174"/>
                    </a:lnTo>
                    <a:lnTo>
                      <a:pt x="10790" y="137997"/>
                    </a:lnTo>
                    <a:lnTo>
                      <a:pt x="10790" y="136820"/>
                    </a:lnTo>
                    <a:lnTo>
                      <a:pt x="10790" y="135608"/>
                    </a:lnTo>
                    <a:lnTo>
                      <a:pt x="10768" y="134431"/>
                    </a:lnTo>
                    <a:lnTo>
                      <a:pt x="10731" y="133254"/>
                    </a:lnTo>
                    <a:lnTo>
                      <a:pt x="10687" y="132110"/>
                    </a:lnTo>
                    <a:lnTo>
                      <a:pt x="10620" y="131000"/>
                    </a:lnTo>
                    <a:lnTo>
                      <a:pt x="10546" y="129889"/>
                    </a:lnTo>
                    <a:lnTo>
                      <a:pt x="10465" y="128813"/>
                    </a:lnTo>
                    <a:lnTo>
                      <a:pt x="10369" y="127736"/>
                    </a:lnTo>
                    <a:lnTo>
                      <a:pt x="10258" y="126727"/>
                    </a:lnTo>
                    <a:lnTo>
                      <a:pt x="10140" y="125718"/>
                    </a:lnTo>
                    <a:lnTo>
                      <a:pt x="10007" y="124742"/>
                    </a:lnTo>
                    <a:lnTo>
                      <a:pt x="9867" y="123800"/>
                    </a:lnTo>
                    <a:lnTo>
                      <a:pt x="9719" y="122858"/>
                    </a:lnTo>
                    <a:lnTo>
                      <a:pt x="9556" y="121984"/>
                    </a:lnTo>
                    <a:lnTo>
                      <a:pt x="9386" y="121143"/>
                    </a:lnTo>
                    <a:lnTo>
                      <a:pt x="9209" y="120335"/>
                    </a:lnTo>
                    <a:lnTo>
                      <a:pt x="9017" y="119562"/>
                    </a:lnTo>
                    <a:lnTo>
                      <a:pt x="8824" y="118821"/>
                    </a:lnTo>
                    <a:lnTo>
                      <a:pt x="8618" y="118115"/>
                    </a:lnTo>
                    <a:lnTo>
                      <a:pt x="8411" y="117476"/>
                    </a:lnTo>
                    <a:lnTo>
                      <a:pt x="8189" y="116870"/>
                    </a:lnTo>
                    <a:lnTo>
                      <a:pt x="7960" y="116298"/>
                    </a:lnTo>
                    <a:lnTo>
                      <a:pt x="7731" y="115794"/>
                    </a:lnTo>
                    <a:lnTo>
                      <a:pt x="7494" y="115323"/>
                    </a:lnTo>
                    <a:lnTo>
                      <a:pt x="7250" y="114885"/>
                    </a:lnTo>
                    <a:lnTo>
                      <a:pt x="6999" y="114515"/>
                    </a:lnTo>
                    <a:lnTo>
                      <a:pt x="6740" y="114213"/>
                    </a:lnTo>
                    <a:lnTo>
                      <a:pt x="6482" y="113943"/>
                    </a:lnTo>
                    <a:lnTo>
                      <a:pt x="6216" y="113742"/>
                    </a:lnTo>
                    <a:lnTo>
                      <a:pt x="5950" y="113573"/>
                    </a:lnTo>
                    <a:lnTo>
                      <a:pt x="5676" y="113506"/>
                    </a:lnTo>
                    <a:lnTo>
                      <a:pt x="5395" y="113472"/>
                    </a:lnTo>
                    <a:close/>
                    <a:moveTo>
                      <a:pt x="5114" y="226945"/>
                    </a:moveTo>
                    <a:lnTo>
                      <a:pt x="4841" y="227046"/>
                    </a:lnTo>
                    <a:lnTo>
                      <a:pt x="4568" y="227214"/>
                    </a:lnTo>
                    <a:lnTo>
                      <a:pt x="4294" y="227416"/>
                    </a:lnTo>
                    <a:lnTo>
                      <a:pt x="4035" y="227651"/>
                    </a:lnTo>
                    <a:lnTo>
                      <a:pt x="3777" y="227988"/>
                    </a:lnTo>
                    <a:lnTo>
                      <a:pt x="3526" y="228358"/>
                    </a:lnTo>
                    <a:lnTo>
                      <a:pt x="3274" y="228761"/>
                    </a:lnTo>
                    <a:lnTo>
                      <a:pt x="3038" y="229232"/>
                    </a:lnTo>
                    <a:lnTo>
                      <a:pt x="2801" y="229771"/>
                    </a:lnTo>
                    <a:lnTo>
                      <a:pt x="2580" y="230309"/>
                    </a:lnTo>
                    <a:lnTo>
                      <a:pt x="2358" y="230915"/>
                    </a:lnTo>
                    <a:lnTo>
                      <a:pt x="2151" y="231587"/>
                    </a:lnTo>
                    <a:lnTo>
                      <a:pt x="1944" y="232260"/>
                    </a:lnTo>
                    <a:lnTo>
                      <a:pt x="1752" y="233000"/>
                    </a:lnTo>
                    <a:lnTo>
                      <a:pt x="1560" y="233774"/>
                    </a:lnTo>
                    <a:lnTo>
                      <a:pt x="1382" y="234581"/>
                    </a:lnTo>
                    <a:lnTo>
                      <a:pt x="1220" y="235422"/>
                    </a:lnTo>
                    <a:lnTo>
                      <a:pt x="1057" y="236331"/>
                    </a:lnTo>
                    <a:lnTo>
                      <a:pt x="909" y="237239"/>
                    </a:lnTo>
                    <a:lnTo>
                      <a:pt x="769" y="238181"/>
                    </a:lnTo>
                    <a:lnTo>
                      <a:pt x="643" y="239157"/>
                    </a:lnTo>
                    <a:lnTo>
                      <a:pt x="525" y="240166"/>
                    </a:lnTo>
                    <a:lnTo>
                      <a:pt x="414" y="241209"/>
                    </a:lnTo>
                    <a:lnTo>
                      <a:pt x="318" y="242252"/>
                    </a:lnTo>
                    <a:lnTo>
                      <a:pt x="237" y="243328"/>
                    </a:lnTo>
                    <a:lnTo>
                      <a:pt x="163" y="244438"/>
                    </a:lnTo>
                    <a:lnTo>
                      <a:pt x="104" y="245582"/>
                    </a:lnTo>
                    <a:lnTo>
                      <a:pt x="59" y="246726"/>
                    </a:lnTo>
                    <a:lnTo>
                      <a:pt x="30" y="247903"/>
                    </a:lnTo>
                    <a:lnTo>
                      <a:pt x="8" y="249081"/>
                    </a:lnTo>
                    <a:lnTo>
                      <a:pt x="0" y="250258"/>
                    </a:lnTo>
                    <a:lnTo>
                      <a:pt x="8" y="251469"/>
                    </a:lnTo>
                    <a:lnTo>
                      <a:pt x="30" y="252647"/>
                    </a:lnTo>
                    <a:lnTo>
                      <a:pt x="59" y="253824"/>
                    </a:lnTo>
                    <a:lnTo>
                      <a:pt x="104" y="254968"/>
                    </a:lnTo>
                    <a:lnTo>
                      <a:pt x="163" y="256078"/>
                    </a:lnTo>
                    <a:lnTo>
                      <a:pt x="237" y="257188"/>
                    </a:lnTo>
                    <a:lnTo>
                      <a:pt x="318" y="258265"/>
                    </a:lnTo>
                    <a:lnTo>
                      <a:pt x="414" y="259341"/>
                    </a:lnTo>
                    <a:lnTo>
                      <a:pt x="525" y="260384"/>
                    </a:lnTo>
                    <a:lnTo>
                      <a:pt x="643" y="261360"/>
                    </a:lnTo>
                    <a:lnTo>
                      <a:pt x="769" y="262336"/>
                    </a:lnTo>
                    <a:lnTo>
                      <a:pt x="909" y="263311"/>
                    </a:lnTo>
                    <a:lnTo>
                      <a:pt x="1057" y="264220"/>
                    </a:lnTo>
                    <a:lnTo>
                      <a:pt x="1220" y="265094"/>
                    </a:lnTo>
                    <a:lnTo>
                      <a:pt x="1382" y="265935"/>
                    </a:lnTo>
                    <a:lnTo>
                      <a:pt x="1560" y="266743"/>
                    </a:lnTo>
                    <a:lnTo>
                      <a:pt x="1752" y="267516"/>
                    </a:lnTo>
                    <a:lnTo>
                      <a:pt x="1944" y="268256"/>
                    </a:lnTo>
                    <a:lnTo>
                      <a:pt x="2151" y="268963"/>
                    </a:lnTo>
                    <a:lnTo>
                      <a:pt x="2358" y="269602"/>
                    </a:lnTo>
                    <a:lnTo>
                      <a:pt x="2580" y="270208"/>
                    </a:lnTo>
                    <a:lnTo>
                      <a:pt x="2801" y="270780"/>
                    </a:lnTo>
                    <a:lnTo>
                      <a:pt x="3038" y="271318"/>
                    </a:lnTo>
                    <a:lnTo>
                      <a:pt x="3274" y="271789"/>
                    </a:lnTo>
                    <a:lnTo>
                      <a:pt x="3526" y="272193"/>
                    </a:lnTo>
                    <a:lnTo>
                      <a:pt x="3777" y="272563"/>
                    </a:lnTo>
                    <a:lnTo>
                      <a:pt x="4035" y="272865"/>
                    </a:lnTo>
                    <a:lnTo>
                      <a:pt x="4294" y="273134"/>
                    </a:lnTo>
                    <a:lnTo>
                      <a:pt x="4568" y="273336"/>
                    </a:lnTo>
                    <a:lnTo>
                      <a:pt x="4841" y="273505"/>
                    </a:lnTo>
                    <a:lnTo>
                      <a:pt x="5114" y="273572"/>
                    </a:lnTo>
                    <a:lnTo>
                      <a:pt x="5395" y="273605"/>
                    </a:lnTo>
                    <a:lnTo>
                      <a:pt x="5676" y="273572"/>
                    </a:lnTo>
                    <a:lnTo>
                      <a:pt x="5950" y="273505"/>
                    </a:lnTo>
                    <a:lnTo>
                      <a:pt x="6216" y="273336"/>
                    </a:lnTo>
                    <a:lnTo>
                      <a:pt x="6482" y="273134"/>
                    </a:lnTo>
                    <a:lnTo>
                      <a:pt x="6740" y="272865"/>
                    </a:lnTo>
                    <a:lnTo>
                      <a:pt x="6999" y="272563"/>
                    </a:lnTo>
                    <a:lnTo>
                      <a:pt x="7250" y="272193"/>
                    </a:lnTo>
                    <a:lnTo>
                      <a:pt x="7494" y="271789"/>
                    </a:lnTo>
                    <a:lnTo>
                      <a:pt x="7731" y="271318"/>
                    </a:lnTo>
                    <a:lnTo>
                      <a:pt x="7960" y="270780"/>
                    </a:lnTo>
                    <a:lnTo>
                      <a:pt x="8189" y="270208"/>
                    </a:lnTo>
                    <a:lnTo>
                      <a:pt x="8411" y="269602"/>
                    </a:lnTo>
                    <a:lnTo>
                      <a:pt x="8618" y="268963"/>
                    </a:lnTo>
                    <a:lnTo>
                      <a:pt x="8824" y="268256"/>
                    </a:lnTo>
                    <a:lnTo>
                      <a:pt x="9017" y="267516"/>
                    </a:lnTo>
                    <a:lnTo>
                      <a:pt x="9209" y="266743"/>
                    </a:lnTo>
                    <a:lnTo>
                      <a:pt x="9386" y="265935"/>
                    </a:lnTo>
                    <a:lnTo>
                      <a:pt x="9556" y="265094"/>
                    </a:lnTo>
                    <a:lnTo>
                      <a:pt x="9719" y="264220"/>
                    </a:lnTo>
                    <a:lnTo>
                      <a:pt x="9867" y="263311"/>
                    </a:lnTo>
                    <a:lnTo>
                      <a:pt x="10007" y="262336"/>
                    </a:lnTo>
                    <a:lnTo>
                      <a:pt x="10140" y="261360"/>
                    </a:lnTo>
                    <a:lnTo>
                      <a:pt x="10258" y="260384"/>
                    </a:lnTo>
                    <a:lnTo>
                      <a:pt x="10369" y="259341"/>
                    </a:lnTo>
                    <a:lnTo>
                      <a:pt x="10465" y="258265"/>
                    </a:lnTo>
                    <a:lnTo>
                      <a:pt x="10546" y="257188"/>
                    </a:lnTo>
                    <a:lnTo>
                      <a:pt x="10620" y="256078"/>
                    </a:lnTo>
                    <a:lnTo>
                      <a:pt x="10687" y="254968"/>
                    </a:lnTo>
                    <a:lnTo>
                      <a:pt x="10731" y="253824"/>
                    </a:lnTo>
                    <a:lnTo>
                      <a:pt x="10768" y="252647"/>
                    </a:lnTo>
                    <a:lnTo>
                      <a:pt x="10790" y="251469"/>
                    </a:lnTo>
                    <a:lnTo>
                      <a:pt x="10790" y="250258"/>
                    </a:lnTo>
                    <a:lnTo>
                      <a:pt x="10790" y="249081"/>
                    </a:lnTo>
                    <a:lnTo>
                      <a:pt x="10768" y="247903"/>
                    </a:lnTo>
                    <a:lnTo>
                      <a:pt x="10731" y="246726"/>
                    </a:lnTo>
                    <a:lnTo>
                      <a:pt x="10687" y="245582"/>
                    </a:lnTo>
                    <a:lnTo>
                      <a:pt x="10620" y="244438"/>
                    </a:lnTo>
                    <a:lnTo>
                      <a:pt x="10546" y="243328"/>
                    </a:lnTo>
                    <a:lnTo>
                      <a:pt x="10465" y="242252"/>
                    </a:lnTo>
                    <a:lnTo>
                      <a:pt x="10369" y="241209"/>
                    </a:lnTo>
                    <a:lnTo>
                      <a:pt x="10258" y="240166"/>
                    </a:lnTo>
                    <a:lnTo>
                      <a:pt x="10140" y="239157"/>
                    </a:lnTo>
                    <a:lnTo>
                      <a:pt x="10007" y="238181"/>
                    </a:lnTo>
                    <a:lnTo>
                      <a:pt x="9867" y="237239"/>
                    </a:lnTo>
                    <a:lnTo>
                      <a:pt x="9719" y="236331"/>
                    </a:lnTo>
                    <a:lnTo>
                      <a:pt x="9556" y="235422"/>
                    </a:lnTo>
                    <a:lnTo>
                      <a:pt x="9386" y="234581"/>
                    </a:lnTo>
                    <a:lnTo>
                      <a:pt x="9209" y="233774"/>
                    </a:lnTo>
                    <a:lnTo>
                      <a:pt x="9017" y="233000"/>
                    </a:lnTo>
                    <a:lnTo>
                      <a:pt x="8824" y="232260"/>
                    </a:lnTo>
                    <a:lnTo>
                      <a:pt x="8618" y="231587"/>
                    </a:lnTo>
                    <a:lnTo>
                      <a:pt x="8411" y="230915"/>
                    </a:lnTo>
                    <a:lnTo>
                      <a:pt x="8189" y="230309"/>
                    </a:lnTo>
                    <a:lnTo>
                      <a:pt x="7960" y="229771"/>
                    </a:lnTo>
                    <a:lnTo>
                      <a:pt x="7731" y="229232"/>
                    </a:lnTo>
                    <a:lnTo>
                      <a:pt x="7494" y="228761"/>
                    </a:lnTo>
                    <a:lnTo>
                      <a:pt x="7250" y="228358"/>
                    </a:lnTo>
                    <a:lnTo>
                      <a:pt x="6999" y="227988"/>
                    </a:lnTo>
                    <a:lnTo>
                      <a:pt x="6740" y="227651"/>
                    </a:lnTo>
                    <a:lnTo>
                      <a:pt x="6482" y="227416"/>
                    </a:lnTo>
                    <a:lnTo>
                      <a:pt x="6216" y="227214"/>
                    </a:lnTo>
                    <a:lnTo>
                      <a:pt x="5950" y="227046"/>
                    </a:lnTo>
                    <a:lnTo>
                      <a:pt x="5676" y="226945"/>
                    </a:lnTo>
                    <a:close/>
                    <a:moveTo>
                      <a:pt x="5114" y="340384"/>
                    </a:moveTo>
                    <a:lnTo>
                      <a:pt x="4841" y="340485"/>
                    </a:lnTo>
                    <a:lnTo>
                      <a:pt x="4568" y="340653"/>
                    </a:lnTo>
                    <a:lnTo>
                      <a:pt x="4294" y="340855"/>
                    </a:lnTo>
                    <a:lnTo>
                      <a:pt x="4035" y="341124"/>
                    </a:lnTo>
                    <a:lnTo>
                      <a:pt x="3777" y="341426"/>
                    </a:lnTo>
                    <a:lnTo>
                      <a:pt x="3526" y="341797"/>
                    </a:lnTo>
                    <a:lnTo>
                      <a:pt x="3274" y="342200"/>
                    </a:lnTo>
                    <a:lnTo>
                      <a:pt x="3038" y="342671"/>
                    </a:lnTo>
                    <a:lnTo>
                      <a:pt x="2801" y="343209"/>
                    </a:lnTo>
                    <a:lnTo>
                      <a:pt x="2580" y="343748"/>
                    </a:lnTo>
                    <a:lnTo>
                      <a:pt x="2358" y="344387"/>
                    </a:lnTo>
                    <a:lnTo>
                      <a:pt x="2151" y="345026"/>
                    </a:lnTo>
                    <a:lnTo>
                      <a:pt x="1944" y="345733"/>
                    </a:lnTo>
                    <a:lnTo>
                      <a:pt x="1752" y="346439"/>
                    </a:lnTo>
                    <a:lnTo>
                      <a:pt x="1560" y="347213"/>
                    </a:lnTo>
                    <a:lnTo>
                      <a:pt x="1382" y="348054"/>
                    </a:lnTo>
                    <a:lnTo>
                      <a:pt x="1220" y="348895"/>
                    </a:lnTo>
                    <a:lnTo>
                      <a:pt x="1057" y="349770"/>
                    </a:lnTo>
                    <a:lnTo>
                      <a:pt x="909" y="350678"/>
                    </a:lnTo>
                    <a:lnTo>
                      <a:pt x="769" y="351620"/>
                    </a:lnTo>
                    <a:lnTo>
                      <a:pt x="643" y="352595"/>
                    </a:lnTo>
                    <a:lnTo>
                      <a:pt x="525" y="353605"/>
                    </a:lnTo>
                    <a:lnTo>
                      <a:pt x="414" y="354648"/>
                    </a:lnTo>
                    <a:lnTo>
                      <a:pt x="318" y="355724"/>
                    </a:lnTo>
                    <a:lnTo>
                      <a:pt x="237" y="356801"/>
                    </a:lnTo>
                    <a:lnTo>
                      <a:pt x="163" y="357911"/>
                    </a:lnTo>
                    <a:lnTo>
                      <a:pt x="104" y="359021"/>
                    </a:lnTo>
                    <a:lnTo>
                      <a:pt x="59" y="360165"/>
                    </a:lnTo>
                    <a:lnTo>
                      <a:pt x="30" y="361342"/>
                    </a:lnTo>
                    <a:lnTo>
                      <a:pt x="8" y="362520"/>
                    </a:lnTo>
                    <a:lnTo>
                      <a:pt x="0" y="363697"/>
                    </a:lnTo>
                    <a:lnTo>
                      <a:pt x="8" y="364908"/>
                    </a:lnTo>
                    <a:lnTo>
                      <a:pt x="30" y="366086"/>
                    </a:lnTo>
                    <a:lnTo>
                      <a:pt x="59" y="367263"/>
                    </a:lnTo>
                    <a:lnTo>
                      <a:pt x="104" y="368407"/>
                    </a:lnTo>
                    <a:lnTo>
                      <a:pt x="163" y="369517"/>
                    </a:lnTo>
                    <a:lnTo>
                      <a:pt x="237" y="370627"/>
                    </a:lnTo>
                    <a:lnTo>
                      <a:pt x="318" y="371704"/>
                    </a:lnTo>
                    <a:lnTo>
                      <a:pt x="414" y="372780"/>
                    </a:lnTo>
                    <a:lnTo>
                      <a:pt x="525" y="373823"/>
                    </a:lnTo>
                    <a:lnTo>
                      <a:pt x="643" y="374799"/>
                    </a:lnTo>
                    <a:lnTo>
                      <a:pt x="769" y="375808"/>
                    </a:lnTo>
                    <a:lnTo>
                      <a:pt x="909" y="376750"/>
                    </a:lnTo>
                    <a:lnTo>
                      <a:pt x="1057" y="377658"/>
                    </a:lnTo>
                    <a:lnTo>
                      <a:pt x="1220" y="378533"/>
                    </a:lnTo>
                    <a:lnTo>
                      <a:pt x="1382" y="379374"/>
                    </a:lnTo>
                    <a:lnTo>
                      <a:pt x="1560" y="380215"/>
                    </a:lnTo>
                    <a:lnTo>
                      <a:pt x="1752" y="380989"/>
                    </a:lnTo>
                    <a:lnTo>
                      <a:pt x="1944" y="381695"/>
                    </a:lnTo>
                    <a:lnTo>
                      <a:pt x="2151" y="382402"/>
                    </a:lnTo>
                    <a:lnTo>
                      <a:pt x="2358" y="383041"/>
                    </a:lnTo>
                    <a:lnTo>
                      <a:pt x="2580" y="383680"/>
                    </a:lnTo>
                    <a:lnTo>
                      <a:pt x="2801" y="384218"/>
                    </a:lnTo>
                    <a:lnTo>
                      <a:pt x="3038" y="384757"/>
                    </a:lnTo>
                    <a:lnTo>
                      <a:pt x="3274" y="385228"/>
                    </a:lnTo>
                    <a:lnTo>
                      <a:pt x="3526" y="385631"/>
                    </a:lnTo>
                    <a:lnTo>
                      <a:pt x="3777" y="386001"/>
                    </a:lnTo>
                    <a:lnTo>
                      <a:pt x="4035" y="386304"/>
                    </a:lnTo>
                    <a:lnTo>
                      <a:pt x="4294" y="386573"/>
                    </a:lnTo>
                    <a:lnTo>
                      <a:pt x="4568" y="386775"/>
                    </a:lnTo>
                    <a:lnTo>
                      <a:pt x="4841" y="386943"/>
                    </a:lnTo>
                    <a:lnTo>
                      <a:pt x="5114" y="387044"/>
                    </a:lnTo>
                    <a:lnTo>
                      <a:pt x="5676" y="387044"/>
                    </a:lnTo>
                    <a:lnTo>
                      <a:pt x="5950" y="386943"/>
                    </a:lnTo>
                    <a:lnTo>
                      <a:pt x="6216" y="386775"/>
                    </a:lnTo>
                    <a:lnTo>
                      <a:pt x="6482" y="386573"/>
                    </a:lnTo>
                    <a:lnTo>
                      <a:pt x="6740" y="386304"/>
                    </a:lnTo>
                    <a:lnTo>
                      <a:pt x="6999" y="386001"/>
                    </a:lnTo>
                    <a:lnTo>
                      <a:pt x="7250" y="385631"/>
                    </a:lnTo>
                    <a:lnTo>
                      <a:pt x="7494" y="385228"/>
                    </a:lnTo>
                    <a:lnTo>
                      <a:pt x="7731" y="384757"/>
                    </a:lnTo>
                    <a:lnTo>
                      <a:pt x="7960" y="384218"/>
                    </a:lnTo>
                    <a:lnTo>
                      <a:pt x="8189" y="383680"/>
                    </a:lnTo>
                    <a:lnTo>
                      <a:pt x="8411" y="383041"/>
                    </a:lnTo>
                    <a:lnTo>
                      <a:pt x="8618" y="382402"/>
                    </a:lnTo>
                    <a:lnTo>
                      <a:pt x="8824" y="381695"/>
                    </a:lnTo>
                    <a:lnTo>
                      <a:pt x="9017" y="380989"/>
                    </a:lnTo>
                    <a:lnTo>
                      <a:pt x="9209" y="380215"/>
                    </a:lnTo>
                    <a:lnTo>
                      <a:pt x="9386" y="379374"/>
                    </a:lnTo>
                    <a:lnTo>
                      <a:pt x="9556" y="378533"/>
                    </a:lnTo>
                    <a:lnTo>
                      <a:pt x="9719" y="377658"/>
                    </a:lnTo>
                    <a:lnTo>
                      <a:pt x="9867" y="376750"/>
                    </a:lnTo>
                    <a:lnTo>
                      <a:pt x="10007" y="375808"/>
                    </a:lnTo>
                    <a:lnTo>
                      <a:pt x="10140" y="374799"/>
                    </a:lnTo>
                    <a:lnTo>
                      <a:pt x="10258" y="373823"/>
                    </a:lnTo>
                    <a:lnTo>
                      <a:pt x="10369" y="372780"/>
                    </a:lnTo>
                    <a:lnTo>
                      <a:pt x="10465" y="371704"/>
                    </a:lnTo>
                    <a:lnTo>
                      <a:pt x="10546" y="370627"/>
                    </a:lnTo>
                    <a:lnTo>
                      <a:pt x="10620" y="369517"/>
                    </a:lnTo>
                    <a:lnTo>
                      <a:pt x="10687" y="368407"/>
                    </a:lnTo>
                    <a:lnTo>
                      <a:pt x="10731" y="367263"/>
                    </a:lnTo>
                    <a:lnTo>
                      <a:pt x="10768" y="366086"/>
                    </a:lnTo>
                    <a:lnTo>
                      <a:pt x="10790" y="364908"/>
                    </a:lnTo>
                    <a:lnTo>
                      <a:pt x="10790" y="363697"/>
                    </a:lnTo>
                    <a:lnTo>
                      <a:pt x="10790" y="362520"/>
                    </a:lnTo>
                    <a:lnTo>
                      <a:pt x="10768" y="361342"/>
                    </a:lnTo>
                    <a:lnTo>
                      <a:pt x="10731" y="360165"/>
                    </a:lnTo>
                    <a:lnTo>
                      <a:pt x="10687" y="359021"/>
                    </a:lnTo>
                    <a:lnTo>
                      <a:pt x="10620" y="357911"/>
                    </a:lnTo>
                    <a:lnTo>
                      <a:pt x="10546" y="356801"/>
                    </a:lnTo>
                    <a:lnTo>
                      <a:pt x="10465" y="355724"/>
                    </a:lnTo>
                    <a:lnTo>
                      <a:pt x="10369" y="354648"/>
                    </a:lnTo>
                    <a:lnTo>
                      <a:pt x="10258" y="353605"/>
                    </a:lnTo>
                    <a:lnTo>
                      <a:pt x="10140" y="352595"/>
                    </a:lnTo>
                    <a:lnTo>
                      <a:pt x="10007" y="351620"/>
                    </a:lnTo>
                    <a:lnTo>
                      <a:pt x="9867" y="350678"/>
                    </a:lnTo>
                    <a:lnTo>
                      <a:pt x="9719" y="349770"/>
                    </a:lnTo>
                    <a:lnTo>
                      <a:pt x="9556" y="348895"/>
                    </a:lnTo>
                    <a:lnTo>
                      <a:pt x="9386" y="348054"/>
                    </a:lnTo>
                    <a:lnTo>
                      <a:pt x="9209" y="347213"/>
                    </a:lnTo>
                    <a:lnTo>
                      <a:pt x="9017" y="346439"/>
                    </a:lnTo>
                    <a:lnTo>
                      <a:pt x="8824" y="345733"/>
                    </a:lnTo>
                    <a:lnTo>
                      <a:pt x="8618" y="345026"/>
                    </a:lnTo>
                    <a:lnTo>
                      <a:pt x="8411" y="344387"/>
                    </a:lnTo>
                    <a:lnTo>
                      <a:pt x="8189" y="343748"/>
                    </a:lnTo>
                    <a:lnTo>
                      <a:pt x="7960" y="343209"/>
                    </a:lnTo>
                    <a:lnTo>
                      <a:pt x="7731" y="342671"/>
                    </a:lnTo>
                    <a:lnTo>
                      <a:pt x="7494" y="342200"/>
                    </a:lnTo>
                    <a:lnTo>
                      <a:pt x="7250" y="341797"/>
                    </a:lnTo>
                    <a:lnTo>
                      <a:pt x="6999" y="341426"/>
                    </a:lnTo>
                    <a:lnTo>
                      <a:pt x="6740" y="341124"/>
                    </a:lnTo>
                    <a:lnTo>
                      <a:pt x="6482" y="340855"/>
                    </a:lnTo>
                    <a:lnTo>
                      <a:pt x="6216" y="340653"/>
                    </a:lnTo>
                    <a:lnTo>
                      <a:pt x="5950" y="340485"/>
                    </a:lnTo>
                    <a:lnTo>
                      <a:pt x="5676" y="340384"/>
                    </a:lnTo>
                    <a:close/>
                    <a:moveTo>
                      <a:pt x="5395" y="453822"/>
                    </a:moveTo>
                    <a:lnTo>
                      <a:pt x="5114" y="453856"/>
                    </a:lnTo>
                    <a:lnTo>
                      <a:pt x="4841" y="453957"/>
                    </a:lnTo>
                    <a:lnTo>
                      <a:pt x="4568" y="454092"/>
                    </a:lnTo>
                    <a:lnTo>
                      <a:pt x="4294" y="454293"/>
                    </a:lnTo>
                    <a:lnTo>
                      <a:pt x="4035" y="454562"/>
                    </a:lnTo>
                    <a:lnTo>
                      <a:pt x="3777" y="454865"/>
                    </a:lnTo>
                    <a:lnTo>
                      <a:pt x="3526" y="455235"/>
                    </a:lnTo>
                    <a:lnTo>
                      <a:pt x="3274" y="455639"/>
                    </a:lnTo>
                    <a:lnTo>
                      <a:pt x="3038" y="456110"/>
                    </a:lnTo>
                    <a:lnTo>
                      <a:pt x="2801" y="456615"/>
                    </a:lnTo>
                    <a:lnTo>
                      <a:pt x="2580" y="457153"/>
                    </a:lnTo>
                    <a:lnTo>
                      <a:pt x="2358" y="457758"/>
                    </a:lnTo>
                    <a:lnTo>
                      <a:pt x="2151" y="458398"/>
                    </a:lnTo>
                    <a:lnTo>
                      <a:pt x="1944" y="459070"/>
                    </a:lnTo>
                    <a:lnTo>
                      <a:pt x="1752" y="459811"/>
                    </a:lnTo>
                    <a:lnTo>
                      <a:pt x="1560" y="460551"/>
                    </a:lnTo>
                    <a:lnTo>
                      <a:pt x="1382" y="461358"/>
                    </a:lnTo>
                    <a:lnTo>
                      <a:pt x="1220" y="462199"/>
                    </a:lnTo>
                    <a:lnTo>
                      <a:pt x="1057" y="463074"/>
                    </a:lnTo>
                    <a:lnTo>
                      <a:pt x="909" y="463982"/>
                    </a:lnTo>
                    <a:lnTo>
                      <a:pt x="769" y="464924"/>
                    </a:lnTo>
                    <a:lnTo>
                      <a:pt x="643" y="465900"/>
                    </a:lnTo>
                    <a:lnTo>
                      <a:pt x="525" y="466875"/>
                    </a:lnTo>
                    <a:lnTo>
                      <a:pt x="414" y="467918"/>
                    </a:lnTo>
                    <a:lnTo>
                      <a:pt x="318" y="468961"/>
                    </a:lnTo>
                    <a:lnTo>
                      <a:pt x="237" y="470038"/>
                    </a:lnTo>
                    <a:lnTo>
                      <a:pt x="163" y="471148"/>
                    </a:lnTo>
                    <a:lnTo>
                      <a:pt x="104" y="472258"/>
                    </a:lnTo>
                    <a:lnTo>
                      <a:pt x="59" y="473402"/>
                    </a:lnTo>
                    <a:lnTo>
                      <a:pt x="30" y="474579"/>
                    </a:lnTo>
                    <a:lnTo>
                      <a:pt x="8" y="475757"/>
                    </a:lnTo>
                    <a:lnTo>
                      <a:pt x="0" y="476934"/>
                    </a:lnTo>
                    <a:lnTo>
                      <a:pt x="8" y="478179"/>
                    </a:lnTo>
                    <a:lnTo>
                      <a:pt x="30" y="479356"/>
                    </a:lnTo>
                    <a:lnTo>
                      <a:pt x="59" y="480534"/>
                    </a:lnTo>
                    <a:lnTo>
                      <a:pt x="104" y="481711"/>
                    </a:lnTo>
                    <a:lnTo>
                      <a:pt x="163" y="482855"/>
                    </a:lnTo>
                    <a:lnTo>
                      <a:pt x="237" y="483965"/>
                    </a:lnTo>
                    <a:lnTo>
                      <a:pt x="318" y="485075"/>
                    </a:lnTo>
                    <a:lnTo>
                      <a:pt x="414" y="486152"/>
                    </a:lnTo>
                    <a:lnTo>
                      <a:pt x="525" y="487195"/>
                    </a:lnTo>
                    <a:lnTo>
                      <a:pt x="643" y="488204"/>
                    </a:lnTo>
                    <a:lnTo>
                      <a:pt x="769" y="489179"/>
                    </a:lnTo>
                    <a:lnTo>
                      <a:pt x="909" y="490155"/>
                    </a:lnTo>
                    <a:lnTo>
                      <a:pt x="1057" y="491063"/>
                    </a:lnTo>
                    <a:lnTo>
                      <a:pt x="1220" y="491972"/>
                    </a:lnTo>
                    <a:lnTo>
                      <a:pt x="1382" y="492813"/>
                    </a:lnTo>
                    <a:lnTo>
                      <a:pt x="1560" y="493620"/>
                    </a:lnTo>
                    <a:lnTo>
                      <a:pt x="1752" y="494394"/>
                    </a:lnTo>
                    <a:lnTo>
                      <a:pt x="1944" y="495134"/>
                    </a:lnTo>
                    <a:lnTo>
                      <a:pt x="2151" y="495840"/>
                    </a:lnTo>
                    <a:lnTo>
                      <a:pt x="2358" y="496513"/>
                    </a:lnTo>
                    <a:lnTo>
                      <a:pt x="2580" y="497119"/>
                    </a:lnTo>
                    <a:lnTo>
                      <a:pt x="2801" y="497691"/>
                    </a:lnTo>
                    <a:lnTo>
                      <a:pt x="3038" y="498195"/>
                    </a:lnTo>
                    <a:lnTo>
                      <a:pt x="3274" y="498666"/>
                    </a:lnTo>
                    <a:lnTo>
                      <a:pt x="3526" y="499104"/>
                    </a:lnTo>
                    <a:lnTo>
                      <a:pt x="3777" y="499474"/>
                    </a:lnTo>
                    <a:lnTo>
                      <a:pt x="4035" y="499777"/>
                    </a:lnTo>
                    <a:lnTo>
                      <a:pt x="4294" y="500046"/>
                    </a:lnTo>
                    <a:lnTo>
                      <a:pt x="4568" y="500248"/>
                    </a:lnTo>
                    <a:lnTo>
                      <a:pt x="4841" y="500382"/>
                    </a:lnTo>
                    <a:lnTo>
                      <a:pt x="5114" y="500483"/>
                    </a:lnTo>
                    <a:lnTo>
                      <a:pt x="5395" y="500517"/>
                    </a:lnTo>
                    <a:lnTo>
                      <a:pt x="5676" y="500483"/>
                    </a:lnTo>
                    <a:lnTo>
                      <a:pt x="5950" y="500382"/>
                    </a:lnTo>
                    <a:lnTo>
                      <a:pt x="6216" y="500248"/>
                    </a:lnTo>
                    <a:lnTo>
                      <a:pt x="6482" y="500046"/>
                    </a:lnTo>
                    <a:lnTo>
                      <a:pt x="6740" y="499777"/>
                    </a:lnTo>
                    <a:lnTo>
                      <a:pt x="6999" y="499474"/>
                    </a:lnTo>
                    <a:lnTo>
                      <a:pt x="7250" y="499104"/>
                    </a:lnTo>
                    <a:lnTo>
                      <a:pt x="7494" y="498666"/>
                    </a:lnTo>
                    <a:lnTo>
                      <a:pt x="7731" y="498195"/>
                    </a:lnTo>
                    <a:lnTo>
                      <a:pt x="7960" y="497691"/>
                    </a:lnTo>
                    <a:lnTo>
                      <a:pt x="8189" y="497119"/>
                    </a:lnTo>
                    <a:lnTo>
                      <a:pt x="8411" y="496513"/>
                    </a:lnTo>
                    <a:lnTo>
                      <a:pt x="8618" y="495840"/>
                    </a:lnTo>
                    <a:lnTo>
                      <a:pt x="8824" y="495134"/>
                    </a:lnTo>
                    <a:lnTo>
                      <a:pt x="9017" y="494394"/>
                    </a:lnTo>
                    <a:lnTo>
                      <a:pt x="9209" y="493620"/>
                    </a:lnTo>
                    <a:lnTo>
                      <a:pt x="9386" y="492813"/>
                    </a:lnTo>
                    <a:lnTo>
                      <a:pt x="9556" y="491972"/>
                    </a:lnTo>
                    <a:lnTo>
                      <a:pt x="9719" y="491063"/>
                    </a:lnTo>
                    <a:lnTo>
                      <a:pt x="9867" y="490155"/>
                    </a:lnTo>
                    <a:lnTo>
                      <a:pt x="10007" y="489179"/>
                    </a:lnTo>
                    <a:lnTo>
                      <a:pt x="10140" y="488204"/>
                    </a:lnTo>
                    <a:lnTo>
                      <a:pt x="10258" y="487195"/>
                    </a:lnTo>
                    <a:lnTo>
                      <a:pt x="10369" y="486152"/>
                    </a:lnTo>
                    <a:lnTo>
                      <a:pt x="10465" y="485075"/>
                    </a:lnTo>
                    <a:lnTo>
                      <a:pt x="10546" y="483965"/>
                    </a:lnTo>
                    <a:lnTo>
                      <a:pt x="10620" y="482855"/>
                    </a:lnTo>
                    <a:lnTo>
                      <a:pt x="10687" y="481711"/>
                    </a:lnTo>
                    <a:lnTo>
                      <a:pt x="10731" y="480534"/>
                    </a:lnTo>
                    <a:lnTo>
                      <a:pt x="10768" y="479356"/>
                    </a:lnTo>
                    <a:lnTo>
                      <a:pt x="10790" y="478179"/>
                    </a:lnTo>
                    <a:lnTo>
                      <a:pt x="10790" y="476934"/>
                    </a:lnTo>
                    <a:lnTo>
                      <a:pt x="10790" y="475757"/>
                    </a:lnTo>
                    <a:lnTo>
                      <a:pt x="10768" y="474579"/>
                    </a:lnTo>
                    <a:lnTo>
                      <a:pt x="10731" y="473402"/>
                    </a:lnTo>
                    <a:lnTo>
                      <a:pt x="10687" y="472258"/>
                    </a:lnTo>
                    <a:lnTo>
                      <a:pt x="10620" y="471148"/>
                    </a:lnTo>
                    <a:lnTo>
                      <a:pt x="10546" y="470038"/>
                    </a:lnTo>
                    <a:lnTo>
                      <a:pt x="10465" y="468961"/>
                    </a:lnTo>
                    <a:lnTo>
                      <a:pt x="10369" y="467918"/>
                    </a:lnTo>
                    <a:lnTo>
                      <a:pt x="10258" y="466875"/>
                    </a:lnTo>
                    <a:lnTo>
                      <a:pt x="10140" y="465900"/>
                    </a:lnTo>
                    <a:lnTo>
                      <a:pt x="10007" y="464924"/>
                    </a:lnTo>
                    <a:lnTo>
                      <a:pt x="9867" y="463982"/>
                    </a:lnTo>
                    <a:lnTo>
                      <a:pt x="9719" y="463074"/>
                    </a:lnTo>
                    <a:lnTo>
                      <a:pt x="9556" y="462199"/>
                    </a:lnTo>
                    <a:lnTo>
                      <a:pt x="9386" y="461358"/>
                    </a:lnTo>
                    <a:lnTo>
                      <a:pt x="9209" y="460551"/>
                    </a:lnTo>
                    <a:lnTo>
                      <a:pt x="9017" y="459811"/>
                    </a:lnTo>
                    <a:lnTo>
                      <a:pt x="8824" y="459070"/>
                    </a:lnTo>
                    <a:lnTo>
                      <a:pt x="8618" y="458398"/>
                    </a:lnTo>
                    <a:lnTo>
                      <a:pt x="8411" y="457758"/>
                    </a:lnTo>
                    <a:lnTo>
                      <a:pt x="8189" y="457153"/>
                    </a:lnTo>
                    <a:lnTo>
                      <a:pt x="7960" y="456615"/>
                    </a:lnTo>
                    <a:lnTo>
                      <a:pt x="7731" y="456110"/>
                    </a:lnTo>
                    <a:lnTo>
                      <a:pt x="7494" y="455639"/>
                    </a:lnTo>
                    <a:lnTo>
                      <a:pt x="7250" y="455235"/>
                    </a:lnTo>
                    <a:lnTo>
                      <a:pt x="6999" y="454865"/>
                    </a:lnTo>
                    <a:lnTo>
                      <a:pt x="6740" y="454562"/>
                    </a:lnTo>
                    <a:lnTo>
                      <a:pt x="6482" y="454293"/>
                    </a:lnTo>
                    <a:lnTo>
                      <a:pt x="6216" y="454092"/>
                    </a:lnTo>
                    <a:lnTo>
                      <a:pt x="5950" y="453957"/>
                    </a:lnTo>
                    <a:lnTo>
                      <a:pt x="5676" y="453856"/>
                    </a:lnTo>
                    <a:lnTo>
                      <a:pt x="5395" y="453822"/>
                    </a:lnTo>
                    <a:close/>
                    <a:moveTo>
                      <a:pt x="5114" y="567059"/>
                    </a:moveTo>
                    <a:lnTo>
                      <a:pt x="4841" y="567160"/>
                    </a:lnTo>
                    <a:lnTo>
                      <a:pt x="4568" y="567328"/>
                    </a:lnTo>
                    <a:lnTo>
                      <a:pt x="4294" y="567530"/>
                    </a:lnTo>
                    <a:lnTo>
                      <a:pt x="4035" y="567766"/>
                    </a:lnTo>
                    <a:lnTo>
                      <a:pt x="3777" y="568102"/>
                    </a:lnTo>
                    <a:lnTo>
                      <a:pt x="3526" y="568472"/>
                    </a:lnTo>
                    <a:lnTo>
                      <a:pt x="3274" y="568876"/>
                    </a:lnTo>
                    <a:lnTo>
                      <a:pt x="3038" y="569347"/>
                    </a:lnTo>
                    <a:lnTo>
                      <a:pt x="2801" y="569885"/>
                    </a:lnTo>
                    <a:lnTo>
                      <a:pt x="2580" y="570423"/>
                    </a:lnTo>
                    <a:lnTo>
                      <a:pt x="2358" y="571029"/>
                    </a:lnTo>
                    <a:lnTo>
                      <a:pt x="2151" y="571702"/>
                    </a:lnTo>
                    <a:lnTo>
                      <a:pt x="1944" y="572408"/>
                    </a:lnTo>
                    <a:lnTo>
                      <a:pt x="1752" y="573115"/>
                    </a:lnTo>
                    <a:lnTo>
                      <a:pt x="1560" y="573889"/>
                    </a:lnTo>
                    <a:lnTo>
                      <a:pt x="1382" y="574730"/>
                    </a:lnTo>
                    <a:lnTo>
                      <a:pt x="1220" y="575571"/>
                    </a:lnTo>
                    <a:lnTo>
                      <a:pt x="1057" y="576445"/>
                    </a:lnTo>
                    <a:lnTo>
                      <a:pt x="909" y="577354"/>
                    </a:lnTo>
                    <a:lnTo>
                      <a:pt x="769" y="578296"/>
                    </a:lnTo>
                    <a:lnTo>
                      <a:pt x="643" y="579271"/>
                    </a:lnTo>
                    <a:lnTo>
                      <a:pt x="525" y="580280"/>
                    </a:lnTo>
                    <a:lnTo>
                      <a:pt x="414" y="581323"/>
                    </a:lnTo>
                    <a:lnTo>
                      <a:pt x="318" y="582400"/>
                    </a:lnTo>
                    <a:lnTo>
                      <a:pt x="237" y="583476"/>
                    </a:lnTo>
                    <a:lnTo>
                      <a:pt x="163" y="584586"/>
                    </a:lnTo>
                    <a:lnTo>
                      <a:pt x="104" y="585697"/>
                    </a:lnTo>
                    <a:lnTo>
                      <a:pt x="59" y="586840"/>
                    </a:lnTo>
                    <a:lnTo>
                      <a:pt x="30" y="588018"/>
                    </a:lnTo>
                    <a:lnTo>
                      <a:pt x="8" y="589195"/>
                    </a:lnTo>
                    <a:lnTo>
                      <a:pt x="0" y="590373"/>
                    </a:lnTo>
                    <a:lnTo>
                      <a:pt x="8" y="591618"/>
                    </a:lnTo>
                    <a:lnTo>
                      <a:pt x="30" y="592795"/>
                    </a:lnTo>
                    <a:lnTo>
                      <a:pt x="59" y="593972"/>
                    </a:lnTo>
                    <a:lnTo>
                      <a:pt x="104" y="595150"/>
                    </a:lnTo>
                    <a:lnTo>
                      <a:pt x="163" y="596294"/>
                    </a:lnTo>
                    <a:lnTo>
                      <a:pt x="237" y="597404"/>
                    </a:lnTo>
                    <a:lnTo>
                      <a:pt x="318" y="598480"/>
                    </a:lnTo>
                    <a:lnTo>
                      <a:pt x="414" y="599557"/>
                    </a:lnTo>
                    <a:lnTo>
                      <a:pt x="525" y="600600"/>
                    </a:lnTo>
                    <a:lnTo>
                      <a:pt x="643" y="601609"/>
                    </a:lnTo>
                    <a:lnTo>
                      <a:pt x="769" y="602585"/>
                    </a:lnTo>
                    <a:lnTo>
                      <a:pt x="909" y="603527"/>
                    </a:lnTo>
                    <a:lnTo>
                      <a:pt x="1057" y="604435"/>
                    </a:lnTo>
                    <a:lnTo>
                      <a:pt x="1220" y="605310"/>
                    </a:lnTo>
                    <a:lnTo>
                      <a:pt x="1382" y="606151"/>
                    </a:lnTo>
                    <a:lnTo>
                      <a:pt x="1560" y="606958"/>
                    </a:lnTo>
                    <a:lnTo>
                      <a:pt x="1752" y="607732"/>
                    </a:lnTo>
                    <a:lnTo>
                      <a:pt x="1944" y="608472"/>
                    </a:lnTo>
                    <a:lnTo>
                      <a:pt x="2151" y="609145"/>
                    </a:lnTo>
                    <a:lnTo>
                      <a:pt x="2358" y="609784"/>
                    </a:lnTo>
                    <a:lnTo>
                      <a:pt x="2580" y="610389"/>
                    </a:lnTo>
                    <a:lnTo>
                      <a:pt x="2801" y="610961"/>
                    </a:lnTo>
                    <a:lnTo>
                      <a:pt x="3038" y="611466"/>
                    </a:lnTo>
                    <a:lnTo>
                      <a:pt x="3274" y="611937"/>
                    </a:lnTo>
                    <a:lnTo>
                      <a:pt x="3526" y="612341"/>
                    </a:lnTo>
                    <a:lnTo>
                      <a:pt x="3777" y="612711"/>
                    </a:lnTo>
                    <a:lnTo>
                      <a:pt x="4035" y="613013"/>
                    </a:lnTo>
                    <a:lnTo>
                      <a:pt x="4294" y="613249"/>
                    </a:lnTo>
                    <a:lnTo>
                      <a:pt x="4568" y="613451"/>
                    </a:lnTo>
                    <a:lnTo>
                      <a:pt x="4841" y="613619"/>
                    </a:lnTo>
                    <a:lnTo>
                      <a:pt x="5114" y="613686"/>
                    </a:lnTo>
                    <a:lnTo>
                      <a:pt x="5395" y="613720"/>
                    </a:lnTo>
                    <a:lnTo>
                      <a:pt x="5676" y="613686"/>
                    </a:lnTo>
                    <a:lnTo>
                      <a:pt x="5950" y="613619"/>
                    </a:lnTo>
                    <a:lnTo>
                      <a:pt x="6216" y="613451"/>
                    </a:lnTo>
                    <a:lnTo>
                      <a:pt x="6482" y="613249"/>
                    </a:lnTo>
                    <a:lnTo>
                      <a:pt x="6740" y="613013"/>
                    </a:lnTo>
                    <a:lnTo>
                      <a:pt x="6999" y="612711"/>
                    </a:lnTo>
                    <a:lnTo>
                      <a:pt x="7250" y="612341"/>
                    </a:lnTo>
                    <a:lnTo>
                      <a:pt x="7494" y="611937"/>
                    </a:lnTo>
                    <a:lnTo>
                      <a:pt x="7731" y="611466"/>
                    </a:lnTo>
                    <a:lnTo>
                      <a:pt x="7960" y="610961"/>
                    </a:lnTo>
                    <a:lnTo>
                      <a:pt x="8189" y="610389"/>
                    </a:lnTo>
                    <a:lnTo>
                      <a:pt x="8411" y="609784"/>
                    </a:lnTo>
                    <a:lnTo>
                      <a:pt x="8618" y="609145"/>
                    </a:lnTo>
                    <a:lnTo>
                      <a:pt x="8824" y="608472"/>
                    </a:lnTo>
                    <a:lnTo>
                      <a:pt x="9017" y="607732"/>
                    </a:lnTo>
                    <a:lnTo>
                      <a:pt x="9209" y="606958"/>
                    </a:lnTo>
                    <a:lnTo>
                      <a:pt x="9386" y="606151"/>
                    </a:lnTo>
                    <a:lnTo>
                      <a:pt x="9556" y="605310"/>
                    </a:lnTo>
                    <a:lnTo>
                      <a:pt x="9719" y="604435"/>
                    </a:lnTo>
                    <a:lnTo>
                      <a:pt x="9867" y="603527"/>
                    </a:lnTo>
                    <a:lnTo>
                      <a:pt x="10007" y="602585"/>
                    </a:lnTo>
                    <a:lnTo>
                      <a:pt x="10140" y="601609"/>
                    </a:lnTo>
                    <a:lnTo>
                      <a:pt x="10258" y="600600"/>
                    </a:lnTo>
                    <a:lnTo>
                      <a:pt x="10369" y="599557"/>
                    </a:lnTo>
                    <a:lnTo>
                      <a:pt x="10465" y="598480"/>
                    </a:lnTo>
                    <a:lnTo>
                      <a:pt x="10546" y="597404"/>
                    </a:lnTo>
                    <a:lnTo>
                      <a:pt x="10620" y="596294"/>
                    </a:lnTo>
                    <a:lnTo>
                      <a:pt x="10687" y="595150"/>
                    </a:lnTo>
                    <a:lnTo>
                      <a:pt x="10731" y="593972"/>
                    </a:lnTo>
                    <a:lnTo>
                      <a:pt x="10768" y="592795"/>
                    </a:lnTo>
                    <a:lnTo>
                      <a:pt x="10790" y="591618"/>
                    </a:lnTo>
                    <a:lnTo>
                      <a:pt x="10790" y="590373"/>
                    </a:lnTo>
                    <a:lnTo>
                      <a:pt x="10790" y="589195"/>
                    </a:lnTo>
                    <a:lnTo>
                      <a:pt x="10768" y="588018"/>
                    </a:lnTo>
                    <a:lnTo>
                      <a:pt x="10731" y="586840"/>
                    </a:lnTo>
                    <a:lnTo>
                      <a:pt x="10687" y="585697"/>
                    </a:lnTo>
                    <a:lnTo>
                      <a:pt x="10620" y="584586"/>
                    </a:lnTo>
                    <a:lnTo>
                      <a:pt x="10546" y="583476"/>
                    </a:lnTo>
                    <a:lnTo>
                      <a:pt x="10465" y="582400"/>
                    </a:lnTo>
                    <a:lnTo>
                      <a:pt x="10369" y="581323"/>
                    </a:lnTo>
                    <a:lnTo>
                      <a:pt x="10258" y="580280"/>
                    </a:lnTo>
                    <a:lnTo>
                      <a:pt x="10140" y="579271"/>
                    </a:lnTo>
                    <a:lnTo>
                      <a:pt x="10007" y="578296"/>
                    </a:lnTo>
                    <a:lnTo>
                      <a:pt x="9867" y="577354"/>
                    </a:lnTo>
                    <a:lnTo>
                      <a:pt x="9719" y="576445"/>
                    </a:lnTo>
                    <a:lnTo>
                      <a:pt x="9556" y="575571"/>
                    </a:lnTo>
                    <a:lnTo>
                      <a:pt x="9386" y="574730"/>
                    </a:lnTo>
                    <a:lnTo>
                      <a:pt x="9209" y="573889"/>
                    </a:lnTo>
                    <a:lnTo>
                      <a:pt x="9017" y="573115"/>
                    </a:lnTo>
                    <a:lnTo>
                      <a:pt x="8824" y="572408"/>
                    </a:lnTo>
                    <a:lnTo>
                      <a:pt x="8618" y="571702"/>
                    </a:lnTo>
                    <a:lnTo>
                      <a:pt x="8411" y="571029"/>
                    </a:lnTo>
                    <a:lnTo>
                      <a:pt x="8189" y="570423"/>
                    </a:lnTo>
                    <a:lnTo>
                      <a:pt x="7960" y="569885"/>
                    </a:lnTo>
                    <a:lnTo>
                      <a:pt x="7731" y="569347"/>
                    </a:lnTo>
                    <a:lnTo>
                      <a:pt x="7494" y="568876"/>
                    </a:lnTo>
                    <a:lnTo>
                      <a:pt x="7250" y="568472"/>
                    </a:lnTo>
                    <a:lnTo>
                      <a:pt x="6999" y="568102"/>
                    </a:lnTo>
                    <a:lnTo>
                      <a:pt x="6740" y="567766"/>
                    </a:lnTo>
                    <a:lnTo>
                      <a:pt x="6482" y="567530"/>
                    </a:lnTo>
                    <a:lnTo>
                      <a:pt x="6216" y="567328"/>
                    </a:lnTo>
                    <a:lnTo>
                      <a:pt x="5950" y="567160"/>
                    </a:lnTo>
                    <a:lnTo>
                      <a:pt x="5676" y="567059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1" name="Google Shape;95;p7"/>
            <p:cNvCxnSpPr/>
            <p:nvPr/>
          </p:nvCxnSpPr>
          <p:spPr>
            <a:xfrm>
              <a:off x="14832" y="430094"/>
              <a:ext cx="2559403" cy="11347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Прямоугольник 95"/>
          <p:cNvSpPr/>
          <p:nvPr/>
        </p:nvSpPr>
        <p:spPr>
          <a:xfrm>
            <a:off x="788553" y="196812"/>
            <a:ext cx="2551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4375"/>
                </a:solidFill>
                <a:latin typeface="Styrene A Web Med" pitchFamily="2" charset="-52"/>
              </a:rPr>
              <a:t>БОГОРОДСКИЙ</a:t>
            </a:r>
          </a:p>
          <a:p>
            <a:r>
              <a:rPr lang="ru-RU" sz="1100" dirty="0">
                <a:solidFill>
                  <a:srgbClr val="054375"/>
                </a:solidFill>
                <a:latin typeface="Styrene A Web Med" pitchFamily="2" charset="-52"/>
              </a:rPr>
              <a:t>ГОРОДСКОЙ ОКРУГ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571139-3348-EC0B-D665-FBE510FE3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7" y="281595"/>
            <a:ext cx="524836" cy="681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491A26-FE1B-17D1-BE0A-82FAC3F88284}"/>
              </a:ext>
            </a:extLst>
          </p:cNvPr>
          <p:cNvSpPr txBox="1"/>
          <p:nvPr/>
        </p:nvSpPr>
        <p:spPr>
          <a:xfrm>
            <a:off x="1304139" y="441441"/>
            <a:ext cx="90531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cs typeface="Arial" panose="020B0604020202020204" pitchFamily="34" charset="0"/>
              </a:rPr>
              <a:t>Функциональное зонирование</a:t>
            </a:r>
          </a:p>
          <a:p>
            <a:pPr algn="ctr">
              <a:defRPr/>
            </a:pP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FEF06DE-605C-7662-1F62-45A6079815D3}"/>
              </a:ext>
            </a:extLst>
          </p:cNvPr>
          <p:cNvSpPr/>
          <p:nvPr/>
        </p:nvSpPr>
        <p:spPr>
          <a:xfrm>
            <a:off x="3404776" y="1547463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3AF690B-6AB4-CF08-CADF-D1887E32CE55}"/>
              </a:ext>
            </a:extLst>
          </p:cNvPr>
          <p:cNvSpPr/>
          <p:nvPr/>
        </p:nvSpPr>
        <p:spPr>
          <a:xfrm>
            <a:off x="6244028" y="155861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2ADACDA-8881-7FF8-6F23-D887989DE85A}"/>
              </a:ext>
            </a:extLst>
          </p:cNvPr>
          <p:cNvSpPr/>
          <p:nvPr/>
        </p:nvSpPr>
        <p:spPr>
          <a:xfrm>
            <a:off x="4344438" y="4386245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9402020-9250-DD23-576F-82F5302F2E13}"/>
              </a:ext>
            </a:extLst>
          </p:cNvPr>
          <p:cNvSpPr/>
          <p:nvPr/>
        </p:nvSpPr>
        <p:spPr>
          <a:xfrm>
            <a:off x="593584" y="1514006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633A64F-4197-F33C-8236-A7DEDA9A1FCC}"/>
              </a:ext>
            </a:extLst>
          </p:cNvPr>
          <p:cNvSpPr/>
          <p:nvPr/>
        </p:nvSpPr>
        <p:spPr>
          <a:xfrm>
            <a:off x="7174413" y="4422572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CA0DCDE-3EC3-A047-E637-E4ECD748E7E8}"/>
              </a:ext>
            </a:extLst>
          </p:cNvPr>
          <p:cNvSpPr/>
          <p:nvPr/>
        </p:nvSpPr>
        <p:spPr>
          <a:xfrm>
            <a:off x="925099" y="4376551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DF2D5BD-43CB-0831-327E-E1CE1AE2C739}"/>
              </a:ext>
            </a:extLst>
          </p:cNvPr>
          <p:cNvSpPr/>
          <p:nvPr/>
        </p:nvSpPr>
        <p:spPr>
          <a:xfrm>
            <a:off x="9149027" y="1436417"/>
            <a:ext cx="2483617" cy="9214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D76AB2-DAF3-E382-FB6B-A755EEFDC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01" y="1703662"/>
            <a:ext cx="3634071" cy="4370151"/>
          </a:xfrm>
          <a:prstGeom prst="rect">
            <a:avLst/>
          </a:prstGeom>
        </p:spPr>
      </p:pic>
      <p:sp>
        <p:nvSpPr>
          <p:cNvPr id="7" name="Капля 6">
            <a:extLst>
              <a:ext uri="{FF2B5EF4-FFF2-40B4-BE49-F238E27FC236}">
                <a16:creationId xmlns:a16="http://schemas.microsoft.com/office/drawing/2014/main" id="{49717741-D52D-5DC7-B197-697C1819E15E}"/>
              </a:ext>
            </a:extLst>
          </p:cNvPr>
          <p:cNvSpPr/>
          <p:nvPr/>
        </p:nvSpPr>
        <p:spPr>
          <a:xfrm rot="8119676">
            <a:off x="9598753" y="3758200"/>
            <a:ext cx="309562" cy="296908"/>
          </a:xfrm>
          <a:prstGeom prst="teardrop">
            <a:avLst/>
          </a:prstGeom>
          <a:solidFill>
            <a:srgbClr val="8A5A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>
            <a:extLst>
              <a:ext uri="{FF2B5EF4-FFF2-40B4-BE49-F238E27FC236}">
                <a16:creationId xmlns:a16="http://schemas.microsoft.com/office/drawing/2014/main" id="{36578888-B5B7-7905-9C73-CA4BB17CF4A1}"/>
              </a:ext>
            </a:extLst>
          </p:cNvPr>
          <p:cNvSpPr/>
          <p:nvPr/>
        </p:nvSpPr>
        <p:spPr>
          <a:xfrm rot="8119676">
            <a:off x="9978962" y="3691185"/>
            <a:ext cx="309562" cy="296908"/>
          </a:xfrm>
          <a:prstGeom prst="teardrop">
            <a:avLst/>
          </a:prstGeom>
          <a:solidFill>
            <a:srgbClr val="8A5A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>
            <a:extLst>
              <a:ext uri="{FF2B5EF4-FFF2-40B4-BE49-F238E27FC236}">
                <a16:creationId xmlns:a16="http://schemas.microsoft.com/office/drawing/2014/main" id="{0319C4CA-6057-27A5-1191-A21A48D75573}"/>
              </a:ext>
            </a:extLst>
          </p:cNvPr>
          <p:cNvSpPr/>
          <p:nvPr/>
        </p:nvSpPr>
        <p:spPr>
          <a:xfrm rot="8119676">
            <a:off x="9130525" y="3885179"/>
            <a:ext cx="309562" cy="296908"/>
          </a:xfrm>
          <a:prstGeom prst="teardrop">
            <a:avLst/>
          </a:prstGeom>
          <a:solidFill>
            <a:srgbClr val="8A5A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>
            <a:extLst>
              <a:ext uri="{FF2B5EF4-FFF2-40B4-BE49-F238E27FC236}">
                <a16:creationId xmlns:a16="http://schemas.microsoft.com/office/drawing/2014/main" id="{036CB421-2E55-3E50-F21F-0279B8F5277B}"/>
              </a:ext>
            </a:extLst>
          </p:cNvPr>
          <p:cNvSpPr/>
          <p:nvPr/>
        </p:nvSpPr>
        <p:spPr>
          <a:xfrm rot="8119676">
            <a:off x="8988213" y="3905574"/>
            <a:ext cx="309562" cy="296908"/>
          </a:xfrm>
          <a:prstGeom prst="teardrop">
            <a:avLst/>
          </a:prstGeom>
          <a:solidFill>
            <a:srgbClr val="CA97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>
            <a:extLst>
              <a:ext uri="{FF2B5EF4-FFF2-40B4-BE49-F238E27FC236}">
                <a16:creationId xmlns:a16="http://schemas.microsoft.com/office/drawing/2014/main" id="{79648B33-7719-F33C-D815-BEF65A7CB28C}"/>
              </a:ext>
            </a:extLst>
          </p:cNvPr>
          <p:cNvSpPr/>
          <p:nvPr/>
        </p:nvSpPr>
        <p:spPr>
          <a:xfrm rot="8119676">
            <a:off x="10111173" y="3644513"/>
            <a:ext cx="309562" cy="296908"/>
          </a:xfrm>
          <a:prstGeom prst="teardrop">
            <a:avLst/>
          </a:prstGeom>
          <a:solidFill>
            <a:srgbClr val="CA97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>
            <a:extLst>
              <a:ext uri="{FF2B5EF4-FFF2-40B4-BE49-F238E27FC236}">
                <a16:creationId xmlns:a16="http://schemas.microsoft.com/office/drawing/2014/main" id="{2D4A25B7-3928-0D3E-2B35-D4F012CA550D}"/>
              </a:ext>
            </a:extLst>
          </p:cNvPr>
          <p:cNvSpPr/>
          <p:nvPr/>
        </p:nvSpPr>
        <p:spPr>
          <a:xfrm rot="8119676">
            <a:off x="9320629" y="4073295"/>
            <a:ext cx="309562" cy="296908"/>
          </a:xfrm>
          <a:prstGeom prst="teardrop">
            <a:avLst/>
          </a:prstGeom>
          <a:solidFill>
            <a:srgbClr val="CA97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>
            <a:extLst>
              <a:ext uri="{FF2B5EF4-FFF2-40B4-BE49-F238E27FC236}">
                <a16:creationId xmlns:a16="http://schemas.microsoft.com/office/drawing/2014/main" id="{C2A08EE6-9822-C151-C91B-2BFAB67ABF76}"/>
              </a:ext>
            </a:extLst>
          </p:cNvPr>
          <p:cNvSpPr/>
          <p:nvPr/>
        </p:nvSpPr>
        <p:spPr>
          <a:xfrm rot="8119676">
            <a:off x="8773771" y="5002266"/>
            <a:ext cx="309562" cy="296908"/>
          </a:xfrm>
          <a:prstGeom prst="teardrop">
            <a:avLst/>
          </a:prstGeom>
          <a:solidFill>
            <a:srgbClr val="CA97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>
            <a:extLst>
              <a:ext uri="{FF2B5EF4-FFF2-40B4-BE49-F238E27FC236}">
                <a16:creationId xmlns:a16="http://schemas.microsoft.com/office/drawing/2014/main" id="{6CF5880D-1B3A-0C77-E73D-50E32CD82D83}"/>
              </a:ext>
            </a:extLst>
          </p:cNvPr>
          <p:cNvSpPr/>
          <p:nvPr/>
        </p:nvSpPr>
        <p:spPr>
          <a:xfrm rot="8119676">
            <a:off x="9500634" y="4039606"/>
            <a:ext cx="309562" cy="296908"/>
          </a:xfrm>
          <a:prstGeom prst="teardrop">
            <a:avLst/>
          </a:prstGeom>
          <a:solidFill>
            <a:srgbClr val="889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>
            <a:extLst>
              <a:ext uri="{FF2B5EF4-FFF2-40B4-BE49-F238E27FC236}">
                <a16:creationId xmlns:a16="http://schemas.microsoft.com/office/drawing/2014/main" id="{2D27A71C-E9DA-6FC3-8346-21A8B1BC072A}"/>
              </a:ext>
            </a:extLst>
          </p:cNvPr>
          <p:cNvSpPr/>
          <p:nvPr/>
        </p:nvSpPr>
        <p:spPr>
          <a:xfrm rot="8119676">
            <a:off x="8837345" y="4155721"/>
            <a:ext cx="309562" cy="284072"/>
          </a:xfrm>
          <a:prstGeom prst="teardrop">
            <a:avLst/>
          </a:prstGeom>
          <a:solidFill>
            <a:srgbClr val="889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апля 18">
            <a:extLst>
              <a:ext uri="{FF2B5EF4-FFF2-40B4-BE49-F238E27FC236}">
                <a16:creationId xmlns:a16="http://schemas.microsoft.com/office/drawing/2014/main" id="{8B85F1C5-5DE1-5DB3-AAB5-F07C15A844E1}"/>
              </a:ext>
            </a:extLst>
          </p:cNvPr>
          <p:cNvSpPr/>
          <p:nvPr/>
        </p:nvSpPr>
        <p:spPr>
          <a:xfrm rot="8119676">
            <a:off x="9929517" y="3295911"/>
            <a:ext cx="309562" cy="296908"/>
          </a:xfrm>
          <a:prstGeom prst="teardrop">
            <a:avLst/>
          </a:prstGeom>
          <a:solidFill>
            <a:srgbClr val="889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0DF094-F763-1F91-9C4E-71818AB4D1FA}"/>
              </a:ext>
            </a:extLst>
          </p:cNvPr>
          <p:cNvSpPr txBox="1"/>
          <p:nvPr/>
        </p:nvSpPr>
        <p:spPr>
          <a:xfrm>
            <a:off x="2178301" y="2118586"/>
            <a:ext cx="290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Производственная зона – 249,9 га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BE0B02-70ED-605D-AD86-39A322049C22}"/>
              </a:ext>
            </a:extLst>
          </p:cNvPr>
          <p:cNvSpPr txBox="1"/>
          <p:nvPr/>
        </p:nvSpPr>
        <p:spPr>
          <a:xfrm>
            <a:off x="2197124" y="2714969"/>
            <a:ext cx="4062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Производственная зона сельскохозяйственных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предприятий - 1000 га</a:t>
            </a:r>
          </a:p>
        </p:txBody>
      </p:sp>
      <p:sp>
        <p:nvSpPr>
          <p:cNvPr id="25" name="Стрелка: изогнутая вверх 6">
            <a:extLst>
              <a:ext uri="{FF2B5EF4-FFF2-40B4-BE49-F238E27FC236}">
                <a16:creationId xmlns:a16="http://schemas.microsoft.com/office/drawing/2014/main" id="{E30F5050-8B47-A2A4-88C6-619D794E2C9F}"/>
              </a:ext>
            </a:extLst>
          </p:cNvPr>
          <p:cNvSpPr/>
          <p:nvPr/>
        </p:nvSpPr>
        <p:spPr>
          <a:xfrm rot="5400000">
            <a:off x="1650779" y="4342103"/>
            <a:ext cx="661202" cy="45331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latin typeface="Bebas Neue Bold" panose="020B0606020202050201" pitchFamily="34" charset="-52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0DF4FD2-26A1-AC68-CFC9-30922A153C96}"/>
              </a:ext>
            </a:extLst>
          </p:cNvPr>
          <p:cNvSpPr/>
          <p:nvPr/>
        </p:nvSpPr>
        <p:spPr>
          <a:xfrm>
            <a:off x="2197124" y="4050963"/>
            <a:ext cx="5402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Проект генерального плана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https://cloud.mail.ru/public/4kBu/3AoDKLtt7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)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F78C9979-60B6-6981-D4B3-71AC7FC40C9C}"/>
              </a:ext>
            </a:extLst>
          </p:cNvPr>
          <p:cNvSpPr/>
          <p:nvPr/>
        </p:nvSpPr>
        <p:spPr>
          <a:xfrm>
            <a:off x="1830271" y="2841772"/>
            <a:ext cx="271615" cy="184666"/>
          </a:xfrm>
          <a:prstGeom prst="roundRect">
            <a:avLst/>
          </a:prstGeom>
          <a:solidFill>
            <a:srgbClr val="889E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ebas Neue Bold" panose="020B0606020202050201" pitchFamily="34" charset="-52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759C2D53-C34C-CB73-6925-AB9E9D701FAA}"/>
              </a:ext>
            </a:extLst>
          </p:cNvPr>
          <p:cNvSpPr/>
          <p:nvPr/>
        </p:nvSpPr>
        <p:spPr>
          <a:xfrm>
            <a:off x="1833112" y="2208067"/>
            <a:ext cx="271615" cy="18466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ebas Neue Bold" panose="020B0606020202050201" pitchFamily="34" charset="-52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170CF09-2135-0345-5B0D-B846B6852563}"/>
              </a:ext>
            </a:extLst>
          </p:cNvPr>
          <p:cNvSpPr/>
          <p:nvPr/>
        </p:nvSpPr>
        <p:spPr>
          <a:xfrm>
            <a:off x="2293063" y="1536941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Свободные площади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C37AC34-4461-CFE4-9F4D-B69EE2B1C943}"/>
              </a:ext>
            </a:extLst>
          </p:cNvPr>
          <p:cNvSpPr/>
          <p:nvPr/>
        </p:nvSpPr>
        <p:spPr>
          <a:xfrm>
            <a:off x="1823322" y="3588281"/>
            <a:ext cx="271615" cy="184666"/>
          </a:xfrm>
          <a:prstGeom prst="roundRect">
            <a:avLst/>
          </a:prstGeom>
          <a:solidFill>
            <a:srgbClr val="CA97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ebas Neue Bold" panose="020B0606020202050201" pitchFamily="34" charset="-52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71FD80C-E041-F1A8-D0F1-9F0592F745A4}"/>
              </a:ext>
            </a:extLst>
          </p:cNvPr>
          <p:cNvSpPr txBox="1"/>
          <p:nvPr/>
        </p:nvSpPr>
        <p:spPr>
          <a:xfrm>
            <a:off x="2197124" y="3500356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Складская зона – 15 га 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8B9316E8-DFC3-7E71-5F73-12BEB162FD28}"/>
              </a:ext>
            </a:extLst>
          </p:cNvPr>
          <p:cNvSpPr/>
          <p:nvPr/>
        </p:nvSpPr>
        <p:spPr>
          <a:xfrm>
            <a:off x="2228924" y="5179379"/>
            <a:ext cx="39132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Проект ПЗЗ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Bebas Neue Bold" panose="020B0606020202050201" pitchFamily="34" charset="-5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https://cloud.mail.ru/public/4Uw3/41eojxm34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ebas Neue Bold" panose="020B0606020202050201" pitchFamily="34" charset="-52"/>
            </a:endParaRPr>
          </a:p>
        </p:txBody>
      </p:sp>
      <p:sp>
        <p:nvSpPr>
          <p:cNvPr id="66" name="Стрелка: изогнутая вверх 6">
            <a:extLst>
              <a:ext uri="{FF2B5EF4-FFF2-40B4-BE49-F238E27FC236}">
                <a16:creationId xmlns:a16="http://schemas.microsoft.com/office/drawing/2014/main" id="{C45C61E3-009D-081B-FEA5-D5C9A327E052}"/>
              </a:ext>
            </a:extLst>
          </p:cNvPr>
          <p:cNvSpPr/>
          <p:nvPr/>
        </p:nvSpPr>
        <p:spPr>
          <a:xfrm rot="5400000">
            <a:off x="1665696" y="5479587"/>
            <a:ext cx="661202" cy="45331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98091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4878</TotalTime>
  <Words>1638</Words>
  <Application>Microsoft Office PowerPoint</Application>
  <PresentationFormat>Широкоэкранный</PresentationFormat>
  <Paragraphs>383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Bebas Neue Bold</vt:lpstr>
      <vt:lpstr>Calibri</vt:lpstr>
      <vt:lpstr>Calibri Light</vt:lpstr>
      <vt:lpstr>Courier New</vt:lpstr>
      <vt:lpstr>Styrene A Web Med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zs</dc:creator>
  <cp:lastModifiedBy>Олеся Александровна Грошева</cp:lastModifiedBy>
  <cp:revision>605</cp:revision>
  <dcterms:created xsi:type="dcterms:W3CDTF">2020-02-23T10:24:42Z</dcterms:created>
  <dcterms:modified xsi:type="dcterms:W3CDTF">2023-02-03T09:36:05Z</dcterms:modified>
</cp:coreProperties>
</file>